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handoutMasterIdLst>
    <p:handoutMasterId r:id="rId16"/>
  </p:handoutMasterIdLst>
  <p:sldIdLst>
    <p:sldId id="256" r:id="rId5"/>
    <p:sldId id="1881839682" r:id="rId6"/>
    <p:sldId id="1881839685" r:id="rId7"/>
    <p:sldId id="1881839686" r:id="rId8"/>
    <p:sldId id="1881839687" r:id="rId9"/>
    <p:sldId id="1881839691" r:id="rId10"/>
    <p:sldId id="1881839694" r:id="rId11"/>
    <p:sldId id="1881839693" r:id="rId12"/>
    <p:sldId id="5702" r:id="rId13"/>
    <p:sldId id="570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6211"/>
    <a:srgbClr val="E06700"/>
    <a:srgbClr val="FBA50C"/>
    <a:srgbClr val="FDAB24"/>
    <a:srgbClr val="D99860"/>
    <a:srgbClr val="996747"/>
    <a:srgbClr val="DFDA7B"/>
    <a:srgbClr val="E39864"/>
    <a:srgbClr val="FC5946"/>
    <a:srgbClr val="E19F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93" autoAdjust="0"/>
    <p:restoredTop sz="94814"/>
  </p:normalViewPr>
  <p:slideViewPr>
    <p:cSldViewPr snapToGrid="0">
      <p:cViewPr>
        <p:scale>
          <a:sx n="157" d="100"/>
          <a:sy n="157" d="100"/>
        </p:scale>
        <p:origin x="-3136" y="-202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98FAD68-265A-4537-8260-88F6F85F7E62}" type="datetimeFigureOut">
              <a:rPr lang="en-US" smtClean="0"/>
              <a:t>2/3/21</a:t>
            </a:fld>
            <a:endParaRPr lang="en-US"/>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171207-E3A5-438C-AB4B-DFBC30D4687A}" type="slidenum">
              <a:rPr lang="en-US" smtClean="0"/>
              <a:t>‹#›</a:t>
            </a:fld>
            <a:endParaRPr lang="en-US"/>
          </a:p>
        </p:txBody>
      </p:sp>
    </p:spTree>
    <p:extLst>
      <p:ext uri="{BB962C8B-B14F-4D97-AF65-F5344CB8AC3E}">
        <p14:creationId xmlns:p14="http://schemas.microsoft.com/office/powerpoint/2010/main" val="1595291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874059-1B6D-2142-B38F-1D6D76120BD6}" type="datetimeFigureOut">
              <a:rPr lang="en-GB" smtClean="0"/>
              <a:t>03/02/2021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A1D7A8-12B7-B44C-B1C9-91FF69812DF5}" type="slidenum">
              <a:rPr lang="en-GB" smtClean="0"/>
              <a:t>‹#›</a:t>
            </a:fld>
            <a:endParaRPr lang="en-GB"/>
          </a:p>
        </p:txBody>
      </p:sp>
    </p:spTree>
    <p:extLst>
      <p:ext uri="{BB962C8B-B14F-4D97-AF65-F5344CB8AC3E}">
        <p14:creationId xmlns:p14="http://schemas.microsoft.com/office/powerpoint/2010/main" val="139215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9A1D7A8-12B7-B44C-B1C9-91FF69812DF5}" type="slidenum">
              <a:rPr lang="en-GB" smtClean="0"/>
              <a:t>2</a:t>
            </a:fld>
            <a:endParaRPr lang="en-GB"/>
          </a:p>
        </p:txBody>
      </p:sp>
    </p:spTree>
    <p:extLst>
      <p:ext uri="{BB962C8B-B14F-4D97-AF65-F5344CB8AC3E}">
        <p14:creationId xmlns:p14="http://schemas.microsoft.com/office/powerpoint/2010/main" val="520337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4">
    <p:spTree>
      <p:nvGrpSpPr>
        <p:cNvPr id="1" name=""/>
        <p:cNvGrpSpPr/>
        <p:nvPr/>
      </p:nvGrpSpPr>
      <p:grpSpPr>
        <a:xfrm>
          <a:off x="0" y="0"/>
          <a:ext cx="0" cy="0"/>
          <a:chOff x="0" y="0"/>
          <a:chExt cx="0" cy="0"/>
        </a:xfrm>
      </p:grpSpPr>
      <p:sp>
        <p:nvSpPr>
          <p:cNvPr id="2" name="Title 1"/>
          <p:cNvSpPr>
            <a:spLocks noGrp="1"/>
          </p:cNvSpPr>
          <p:nvPr>
            <p:ph type="ctrTitle"/>
          </p:nvPr>
        </p:nvSpPr>
        <p:spPr>
          <a:xfrm>
            <a:off x="677334" y="2224216"/>
            <a:ext cx="6297612" cy="1945344"/>
          </a:xfrm>
        </p:spPr>
        <p:txBody>
          <a:bodyPr anchor="b">
            <a:noAutofit/>
          </a:bodyPr>
          <a:lstStyle>
            <a:lvl1pPr algn="l">
              <a:defRPr sz="4200" cap="all" baseline="0">
                <a:solidFill>
                  <a:srgbClr val="007934"/>
                </a:solidFill>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677334" y="4169557"/>
            <a:ext cx="6221730" cy="1096899"/>
          </a:xfrm>
        </p:spPr>
        <p:txBody>
          <a:bodyPr anchor="t">
            <a:normAutofit/>
          </a:bodyPr>
          <a:lstStyle>
            <a:lvl1pPr marL="0" indent="0" algn="l">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endParaRPr lang="en-US" dirty="0"/>
          </a:p>
        </p:txBody>
      </p:sp>
      <p:sp>
        <p:nvSpPr>
          <p:cNvPr id="4" name="Date Placeholder 3"/>
          <p:cNvSpPr>
            <a:spLocks noGrp="1"/>
          </p:cNvSpPr>
          <p:nvPr>
            <p:ph type="dt" sz="half" idx="10"/>
          </p:nvPr>
        </p:nvSpPr>
        <p:spPr>
          <a:xfrm>
            <a:off x="677334" y="6421440"/>
            <a:ext cx="911939" cy="365125"/>
          </a:xfrm>
        </p:spPr>
        <p:txBody>
          <a:bodyPr/>
          <a:lstStyle>
            <a:lvl1pPr algn="l">
              <a:defRPr/>
            </a:lvl1pPr>
          </a:lstStyle>
          <a:p>
            <a:fld id="{B61BEF0D-F0BB-DE4B-95CE-6DB70DBA9567}" type="datetimeFigureOut">
              <a:rPr lang="en-US" smtClean="0"/>
              <a:pPr/>
              <a:t>2/3/21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640748" y="6428906"/>
            <a:ext cx="683339"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6065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1">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dirty="0"/>
              <a:t>Titelmasterformat durch Klicken bearbeiten</a:t>
            </a:r>
            <a:endParaRPr lang="en-US" dirty="0"/>
          </a:p>
        </p:txBody>
      </p:sp>
      <p:sp>
        <p:nvSpPr>
          <p:cNvPr id="3" name="Content Placeholder 2"/>
          <p:cNvSpPr>
            <a:spLocks noGrp="1"/>
          </p:cNvSpPr>
          <p:nvPr>
            <p:ph idx="1"/>
          </p:nvPr>
        </p:nvSpPr>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hteck 6"/>
          <p:cNvSpPr/>
          <p:nvPr userDrawn="1"/>
        </p:nvSpPr>
        <p:spPr>
          <a:xfrm>
            <a:off x="10487770" y="1622066"/>
            <a:ext cx="1704230" cy="52359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81709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 und Inhalt-2">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dirty="0"/>
              <a:t>Titelmasterformat durch Klicken bearbeiten</a:t>
            </a:r>
            <a:endParaRPr lang="en-US" dirty="0"/>
          </a:p>
        </p:txBody>
      </p:sp>
      <p:sp>
        <p:nvSpPr>
          <p:cNvPr id="3" name="Content Placeholder 2"/>
          <p:cNvSpPr>
            <a:spLocks noGrp="1"/>
          </p:cNvSpPr>
          <p:nvPr>
            <p:ph idx="1"/>
          </p:nvPr>
        </p:nvSpPr>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19088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4282086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ontakt-1">
    <p:spTree>
      <p:nvGrpSpPr>
        <p:cNvPr id="1" name=""/>
        <p:cNvGrpSpPr/>
        <p:nvPr/>
      </p:nvGrpSpPr>
      <p:grpSpPr>
        <a:xfrm>
          <a:off x="0" y="0"/>
          <a:ext cx="0" cy="0"/>
          <a:chOff x="0" y="0"/>
          <a:chExt cx="0" cy="0"/>
        </a:xfrm>
      </p:grpSpPr>
      <p:sp>
        <p:nvSpPr>
          <p:cNvPr id="8" name="Text Placeholder 3"/>
          <p:cNvSpPr>
            <a:spLocks noGrp="1"/>
          </p:cNvSpPr>
          <p:nvPr>
            <p:ph type="body" sz="half" idx="2"/>
          </p:nvPr>
        </p:nvSpPr>
        <p:spPr>
          <a:xfrm>
            <a:off x="774153" y="2669492"/>
            <a:ext cx="3854528" cy="2584449"/>
          </a:xfrm>
        </p:spPr>
        <p:txBody>
          <a:bodyPr>
            <a:normAutofit/>
          </a:bodyPr>
          <a:lstStyle>
            <a:lvl1pPr marL="0" indent="0">
              <a:buNone/>
              <a:defRPr sz="2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dirty="0"/>
              <a:t>Formatvorlagen des Textmasters bearbeiten</a:t>
            </a:r>
          </a:p>
        </p:txBody>
      </p:sp>
      <p:sp>
        <p:nvSpPr>
          <p:cNvPr id="2" name="Title 1"/>
          <p:cNvSpPr>
            <a:spLocks noGrp="1"/>
          </p:cNvSpPr>
          <p:nvPr>
            <p:ph type="title" hasCustomPrompt="1"/>
          </p:nvPr>
        </p:nvSpPr>
        <p:spPr>
          <a:xfrm>
            <a:off x="774153" y="1384150"/>
            <a:ext cx="4475578" cy="1122381"/>
          </a:xfrm>
        </p:spPr>
        <p:txBody>
          <a:bodyPr anchor="ctr">
            <a:normAutofit/>
          </a:bodyPr>
          <a:lstStyle>
            <a:lvl1pPr algn="l">
              <a:defRPr sz="4400" b="0" cap="none"/>
            </a:lvl1pPr>
          </a:lstStyle>
          <a:p>
            <a:r>
              <a:rPr lang="de-DE" dirty="0"/>
              <a:t>KONTAKT</a:t>
            </a:r>
            <a:endParaRPr lang="en-US" dirty="0"/>
          </a:p>
        </p:txBody>
      </p:sp>
    </p:spTree>
    <p:extLst>
      <p:ext uri="{BB962C8B-B14F-4D97-AF65-F5344CB8AC3E}">
        <p14:creationId xmlns:p14="http://schemas.microsoft.com/office/powerpoint/2010/main" val="3917829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F00890-8C34-0F44-88D7-E0E5AC02586A}"/>
              </a:ext>
            </a:extLst>
          </p:cNvPr>
          <p:cNvSpPr>
            <a:spLocks noGrp="1"/>
          </p:cNvSpPr>
          <p:nvPr>
            <p:ph type="dt" sz="half" idx="10"/>
          </p:nvPr>
        </p:nvSpPr>
        <p:spPr/>
        <p:txBody>
          <a:bodyPr/>
          <a:lstStyle/>
          <a:p>
            <a:fld id="{5E88B226-5501-734D-B186-08D05F65EF2B}" type="datetimeFigureOut">
              <a:rPr lang="en-GB" smtClean="0"/>
              <a:t>03/02/2021</a:t>
            </a:fld>
            <a:endParaRPr lang="en-GB"/>
          </a:p>
        </p:txBody>
      </p:sp>
      <p:sp>
        <p:nvSpPr>
          <p:cNvPr id="3" name="Footer Placeholder 2">
            <a:extLst>
              <a:ext uri="{FF2B5EF4-FFF2-40B4-BE49-F238E27FC236}">
                <a16:creationId xmlns:a16="http://schemas.microsoft.com/office/drawing/2014/main" id="{7977D0E7-A3E6-3842-8462-452E5E02A46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ED61B38-BA0E-3B48-AACC-BA492D52740F}"/>
              </a:ext>
            </a:extLst>
          </p:cNvPr>
          <p:cNvSpPr>
            <a:spLocks noGrp="1"/>
          </p:cNvSpPr>
          <p:nvPr>
            <p:ph type="sldNum" sz="quarter" idx="12"/>
          </p:nvPr>
        </p:nvSpPr>
        <p:spPr/>
        <p:txBody>
          <a:bodyPr/>
          <a:lstStyle/>
          <a:p>
            <a:fld id="{1CAE6D18-E731-A046-B838-3290B6F5DA27}" type="slidenum">
              <a:rPr lang="en-GB" smtClean="0"/>
              <a:t>‹#›</a:t>
            </a:fld>
            <a:endParaRPr lang="en-GB"/>
          </a:p>
        </p:txBody>
      </p:sp>
    </p:spTree>
    <p:extLst>
      <p:ext uri="{BB962C8B-B14F-4D97-AF65-F5344CB8AC3E}">
        <p14:creationId xmlns:p14="http://schemas.microsoft.com/office/powerpoint/2010/main" val="2659036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8596668" cy="911929"/>
          </a:xfrm>
          <a:prstGeom prst="rect">
            <a:avLst/>
          </a:prstGeom>
        </p:spPr>
        <p:txBody>
          <a:bodyPr vert="horz" lIns="91440" tIns="45720" rIns="91440" bIns="45720" rtlCol="0" anchor="t">
            <a:normAutofit/>
          </a:bodyPr>
          <a:lstStyle/>
          <a:p>
            <a:r>
              <a:rPr lang="de-DE" dirty="0"/>
              <a:t>Titelmasterformat durch Klicken bearbeiten</a:t>
            </a:r>
            <a:endParaRPr lang="en-US" dirty="0"/>
          </a:p>
        </p:txBody>
      </p:sp>
      <p:sp>
        <p:nvSpPr>
          <p:cNvPr id="3" name="Text Placeholder 2"/>
          <p:cNvSpPr>
            <a:spLocks noGrp="1"/>
          </p:cNvSpPr>
          <p:nvPr>
            <p:ph type="body" idx="1"/>
          </p:nvPr>
        </p:nvSpPr>
        <p:spPr>
          <a:xfrm>
            <a:off x="677334" y="1738184"/>
            <a:ext cx="8596668" cy="4245513"/>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latin typeface="+mn-lt"/>
              </a:defRPr>
            </a:lvl1pPr>
          </a:lstStyle>
          <a:p>
            <a:fld id="{B61BEF0D-F0BB-DE4B-95CE-6DB70DBA9567}" type="datetimeFigureOut">
              <a:rPr lang="en-US" smtClean="0"/>
              <a:pPr/>
              <a:t>2/3/21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latin typeface="+mn-lt"/>
                <a:cs typeface="Calibri" panose="020F0502020204030204" pitchFamily="34" charset="0"/>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rgbClr val="007934"/>
                </a:solidFill>
                <a:latin typeface="+mn-lt"/>
                <a:cs typeface="Calibri" panose="020F0502020204030204" pitchFamily="34" charset="0"/>
              </a:defRPr>
            </a:lvl1pPr>
          </a:lstStyle>
          <a:p>
            <a:fld id="{D57F1E4F-1CFF-5643-939E-217C01CDF565}" type="slidenum">
              <a:rPr lang="en-US" smtClean="0"/>
              <a:pPr/>
              <a:t>‹#›</a:t>
            </a:fld>
            <a:endParaRPr lang="en-US" dirty="0"/>
          </a:p>
        </p:txBody>
      </p:sp>
      <p:pic>
        <p:nvPicPr>
          <p:cNvPr id="7" name="Grafik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895347" y="204689"/>
            <a:ext cx="3025936" cy="432277"/>
          </a:xfrm>
          <a:prstGeom prst="rect">
            <a:avLst/>
          </a:prstGeom>
        </p:spPr>
      </p:pic>
    </p:spTree>
    <p:extLst>
      <p:ext uri="{BB962C8B-B14F-4D97-AF65-F5344CB8AC3E}">
        <p14:creationId xmlns:p14="http://schemas.microsoft.com/office/powerpoint/2010/main" val="542432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457200" rtl="0" eaLnBrk="1" latinLnBrk="0" hangingPunct="1">
        <a:spcBef>
          <a:spcPct val="0"/>
        </a:spcBef>
        <a:buNone/>
        <a:defRPr sz="3600" kern="1200">
          <a:solidFill>
            <a:srgbClr val="007934"/>
          </a:solidFill>
          <a:latin typeface="+mj-lt"/>
          <a:ea typeface="+mj-ea"/>
          <a:cs typeface="Calibri" panose="020F050202020403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lnSpc>
          <a:spcPct val="100000"/>
        </a:lnSpc>
        <a:spcBef>
          <a:spcPts val="1000"/>
        </a:spcBef>
        <a:spcAft>
          <a:spcPts val="0"/>
        </a:spcAft>
        <a:buClr>
          <a:srgbClr val="34B233"/>
        </a:buClr>
        <a:buSzPct val="80000"/>
        <a:buFont typeface="Wingdings 3" charset="2"/>
        <a:buChar char=""/>
        <a:defRPr sz="2800" kern="1200">
          <a:solidFill>
            <a:schemeClr val="tx1">
              <a:lumMod val="75000"/>
              <a:lumOff val="25000"/>
            </a:schemeClr>
          </a:solidFill>
          <a:latin typeface="+mn-lt"/>
          <a:ea typeface="+mn-ea"/>
          <a:cs typeface="Calibri" panose="020F0502020204030204" pitchFamily="34" charset="0"/>
        </a:defRPr>
      </a:lvl1pPr>
      <a:lvl2pPr marL="742950" indent="-285750" algn="l" defTabSz="457200" rtl="0" eaLnBrk="1" latinLnBrk="0" hangingPunct="1">
        <a:lnSpc>
          <a:spcPct val="100000"/>
        </a:lnSpc>
        <a:spcBef>
          <a:spcPts val="1000"/>
        </a:spcBef>
        <a:spcAft>
          <a:spcPts val="0"/>
        </a:spcAft>
        <a:buClr>
          <a:srgbClr val="34B233"/>
        </a:buClr>
        <a:buSzPct val="80000"/>
        <a:buFont typeface="Wingdings 3" charset="2"/>
        <a:buChar char=""/>
        <a:defRPr sz="2400" kern="1200">
          <a:solidFill>
            <a:schemeClr val="tx1">
              <a:lumMod val="75000"/>
              <a:lumOff val="25000"/>
            </a:schemeClr>
          </a:solidFill>
          <a:latin typeface="+mn-lt"/>
          <a:ea typeface="+mn-ea"/>
          <a:cs typeface="Calibri" panose="020F0502020204030204" pitchFamily="34" charset="0"/>
        </a:defRPr>
      </a:lvl2pPr>
      <a:lvl3pPr marL="1143000" indent="-228600" algn="l" defTabSz="457200" rtl="0" eaLnBrk="1" latinLnBrk="0" hangingPunct="1">
        <a:lnSpc>
          <a:spcPct val="100000"/>
        </a:lnSpc>
        <a:spcBef>
          <a:spcPts val="1000"/>
        </a:spcBef>
        <a:spcAft>
          <a:spcPts val="0"/>
        </a:spcAft>
        <a:buClr>
          <a:srgbClr val="34B233"/>
        </a:buClr>
        <a:buSzPct val="80000"/>
        <a:buFont typeface="Wingdings 3" charset="2"/>
        <a:buChar char=""/>
        <a:defRPr sz="2000" kern="1200">
          <a:solidFill>
            <a:schemeClr val="tx1">
              <a:lumMod val="75000"/>
              <a:lumOff val="25000"/>
            </a:schemeClr>
          </a:solidFill>
          <a:latin typeface="+mn-lt"/>
          <a:ea typeface="+mn-ea"/>
          <a:cs typeface="Calibri" panose="020F0502020204030204" pitchFamily="34" charset="0"/>
        </a:defRPr>
      </a:lvl3pPr>
      <a:lvl4pPr marL="1600200" indent="-228600" algn="l" defTabSz="457200" rtl="0" eaLnBrk="1" latinLnBrk="0" hangingPunct="1">
        <a:lnSpc>
          <a:spcPct val="100000"/>
        </a:lnSpc>
        <a:spcBef>
          <a:spcPts val="1000"/>
        </a:spcBef>
        <a:spcAft>
          <a:spcPts val="0"/>
        </a:spcAft>
        <a:buClr>
          <a:srgbClr val="34B233"/>
        </a:buClr>
        <a:buSzPct val="80000"/>
        <a:buFont typeface="Wingdings 3" charset="2"/>
        <a:buChar char=""/>
        <a:defRPr sz="1600" kern="1200">
          <a:solidFill>
            <a:schemeClr val="tx1">
              <a:lumMod val="75000"/>
              <a:lumOff val="25000"/>
            </a:schemeClr>
          </a:solidFill>
          <a:latin typeface="+mn-lt"/>
          <a:ea typeface="+mn-ea"/>
          <a:cs typeface="Calibri" panose="020F0502020204030204" pitchFamily="34" charset="0"/>
        </a:defRPr>
      </a:lvl4pPr>
      <a:lvl5pPr marL="2057400" indent="-228600" algn="l" defTabSz="457200" rtl="0" eaLnBrk="1" latinLnBrk="0" hangingPunct="1">
        <a:lnSpc>
          <a:spcPct val="100000"/>
        </a:lnSpc>
        <a:spcBef>
          <a:spcPts val="1000"/>
        </a:spcBef>
        <a:spcAft>
          <a:spcPts val="0"/>
        </a:spcAft>
        <a:buClr>
          <a:srgbClr val="34B233"/>
        </a:buClr>
        <a:buSzPct val="80000"/>
        <a:buFont typeface="Wingdings 3" charset="2"/>
        <a:buChar char=""/>
        <a:defRPr sz="1600" kern="1200">
          <a:solidFill>
            <a:schemeClr val="tx1">
              <a:lumMod val="75000"/>
              <a:lumOff val="25000"/>
            </a:schemeClr>
          </a:solidFill>
          <a:latin typeface="+mn-lt"/>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677863" y="5256234"/>
            <a:ext cx="6221730" cy="1096899"/>
          </a:xfrm>
        </p:spPr>
        <p:txBody>
          <a:bodyPr>
            <a:normAutofit/>
          </a:bodyPr>
          <a:lstStyle/>
          <a:p>
            <a:endParaRPr lang="en-US" dirty="0"/>
          </a:p>
        </p:txBody>
      </p:sp>
      <p:sp>
        <p:nvSpPr>
          <p:cNvPr id="5" name="Titel 1">
            <a:extLst>
              <a:ext uri="{FF2B5EF4-FFF2-40B4-BE49-F238E27FC236}">
                <a16:creationId xmlns:a16="http://schemas.microsoft.com/office/drawing/2014/main" id="{79FA2162-AF75-5D49-B3AC-6DB52EBFA029}"/>
              </a:ext>
            </a:extLst>
          </p:cNvPr>
          <p:cNvSpPr>
            <a:spLocks noGrp="1"/>
          </p:cNvSpPr>
          <p:nvPr>
            <p:ph type="ctrTitle"/>
          </p:nvPr>
        </p:nvSpPr>
        <p:spPr>
          <a:xfrm>
            <a:off x="677863" y="2979462"/>
            <a:ext cx="8497887" cy="1944687"/>
          </a:xfrm>
        </p:spPr>
        <p:txBody>
          <a:bodyPr/>
          <a:lstStyle/>
          <a:p>
            <a:r>
              <a:rPr lang="en-US" b="1" dirty="0" err="1">
                <a:solidFill>
                  <a:srgbClr val="F36211"/>
                </a:solidFill>
              </a:rPr>
              <a:t>Antihyperglykämische</a:t>
            </a:r>
            <a:r>
              <a:rPr lang="en-US" b="1" dirty="0">
                <a:solidFill>
                  <a:srgbClr val="F36211"/>
                </a:solidFill>
              </a:rPr>
              <a:t> </a:t>
            </a:r>
            <a:r>
              <a:rPr lang="en-US" b="1" dirty="0" err="1">
                <a:solidFill>
                  <a:srgbClr val="F36211"/>
                </a:solidFill>
              </a:rPr>
              <a:t>Therapie</a:t>
            </a:r>
            <a:r>
              <a:rPr lang="en-US" b="1" dirty="0">
                <a:solidFill>
                  <a:srgbClr val="F36211"/>
                </a:solidFill>
              </a:rPr>
              <a:t> 2021</a:t>
            </a: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5308" y="170114"/>
            <a:ext cx="7556500" cy="1079500"/>
          </a:xfrm>
          <a:prstGeom prst="rect">
            <a:avLst/>
          </a:prstGeom>
        </p:spPr>
      </p:pic>
      <p:sp>
        <p:nvSpPr>
          <p:cNvPr id="2" name="TextBox 1">
            <a:extLst>
              <a:ext uri="{FF2B5EF4-FFF2-40B4-BE49-F238E27FC236}">
                <a16:creationId xmlns:a16="http://schemas.microsoft.com/office/drawing/2014/main" id="{C6E9A17F-15AB-1447-AC98-67EF0B82822B}"/>
              </a:ext>
            </a:extLst>
          </p:cNvPr>
          <p:cNvSpPr txBox="1"/>
          <p:nvPr/>
        </p:nvSpPr>
        <p:spPr>
          <a:xfrm>
            <a:off x="9778542" y="6454733"/>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368290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48B21F33-26AD-4D0A-AD79-2D41B96B659A}"/>
              </a:ext>
            </a:extLst>
          </p:cNvPr>
          <p:cNvGraphicFramePr>
            <a:graphicFrameLocks noGrp="1"/>
          </p:cNvGraphicFramePr>
          <p:nvPr>
            <p:extLst/>
          </p:nvPr>
        </p:nvGraphicFramePr>
        <p:xfrm>
          <a:off x="616858" y="423303"/>
          <a:ext cx="8199628" cy="1988481"/>
        </p:xfrm>
        <a:graphic>
          <a:graphicData uri="http://schemas.openxmlformats.org/drawingml/2006/table">
            <a:tbl>
              <a:tblPr firstRow="1" bandRow="1"/>
              <a:tblGrid>
                <a:gridCol w="2838803">
                  <a:extLst>
                    <a:ext uri="{9D8B030D-6E8A-4147-A177-3AD203B41FA5}">
                      <a16:colId xmlns:a16="http://schemas.microsoft.com/office/drawing/2014/main" val="3682833435"/>
                    </a:ext>
                  </a:extLst>
                </a:gridCol>
                <a:gridCol w="1397080">
                  <a:extLst>
                    <a:ext uri="{9D8B030D-6E8A-4147-A177-3AD203B41FA5}">
                      <a16:colId xmlns:a16="http://schemas.microsoft.com/office/drawing/2014/main" val="4020340860"/>
                    </a:ext>
                  </a:extLst>
                </a:gridCol>
                <a:gridCol w="324122">
                  <a:extLst>
                    <a:ext uri="{9D8B030D-6E8A-4147-A177-3AD203B41FA5}">
                      <a16:colId xmlns:a16="http://schemas.microsoft.com/office/drawing/2014/main" val="2165382973"/>
                    </a:ext>
                  </a:extLst>
                </a:gridCol>
                <a:gridCol w="1007627">
                  <a:extLst>
                    <a:ext uri="{9D8B030D-6E8A-4147-A177-3AD203B41FA5}">
                      <a16:colId xmlns:a16="http://schemas.microsoft.com/office/drawing/2014/main" val="3473228616"/>
                    </a:ext>
                  </a:extLst>
                </a:gridCol>
                <a:gridCol w="664908">
                  <a:extLst>
                    <a:ext uri="{9D8B030D-6E8A-4147-A177-3AD203B41FA5}">
                      <a16:colId xmlns:a16="http://schemas.microsoft.com/office/drawing/2014/main" val="1368001776"/>
                    </a:ext>
                  </a:extLst>
                </a:gridCol>
                <a:gridCol w="983544">
                  <a:extLst>
                    <a:ext uri="{9D8B030D-6E8A-4147-A177-3AD203B41FA5}">
                      <a16:colId xmlns:a16="http://schemas.microsoft.com/office/drawing/2014/main" val="797118373"/>
                    </a:ext>
                  </a:extLst>
                </a:gridCol>
                <a:gridCol w="983544">
                  <a:extLst>
                    <a:ext uri="{9D8B030D-6E8A-4147-A177-3AD203B41FA5}">
                      <a16:colId xmlns:a16="http://schemas.microsoft.com/office/drawing/2014/main" val="3962982182"/>
                    </a:ext>
                  </a:extLst>
                </a:gridCol>
              </a:tblGrid>
              <a:tr h="333254">
                <a:tc gridSpan="6">
                  <a:txBody>
                    <a:bodyPr/>
                    <a:lstStyle/>
                    <a:p>
                      <a:pPr algn="l"/>
                      <a:r>
                        <a:rPr lang="de-DE" sz="1200" b="1" dirty="0">
                          <a:solidFill>
                            <a:schemeClr val="accent4">
                              <a:lumMod val="10000"/>
                            </a:schemeClr>
                          </a:solidFill>
                        </a:rPr>
                        <a:t>Tabelle 2 Endpunktstudien bei </a:t>
                      </a:r>
                      <a:r>
                        <a:rPr lang="de-DE" sz="1200" b="1" dirty="0" err="1">
                          <a:solidFill>
                            <a:schemeClr val="accent4">
                              <a:lumMod val="10000"/>
                            </a:schemeClr>
                          </a:solidFill>
                        </a:rPr>
                        <a:t>PatientInnen</a:t>
                      </a:r>
                      <a:r>
                        <a:rPr lang="de-DE" sz="1200" b="1" dirty="0">
                          <a:solidFill>
                            <a:schemeClr val="accent4">
                              <a:lumMod val="10000"/>
                            </a:schemeClr>
                          </a:solidFill>
                        </a:rPr>
                        <a:t> mit Herzinsuffizienz mit reduzierter Auswurffraktion</a:t>
                      </a:r>
                      <a:endParaRPr lang="de-AT" sz="1200" b="1" dirty="0">
                        <a:solidFill>
                          <a:schemeClr val="accent4">
                            <a:lumMod val="10000"/>
                          </a:schemeClr>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l"/>
                      <a:endParaRPr lang="de-AT" sz="1200" b="1"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de-AT" sz="8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FFFFFF"/>
                    </a:solidFill>
                  </a:tcPr>
                </a:tc>
                <a:tc hMerge="1">
                  <a:txBody>
                    <a:bodyPr/>
                    <a:lstStyle/>
                    <a:p>
                      <a:endParaRPr lang="en-GB"/>
                    </a:p>
                  </a:txBody>
                  <a:tcPr/>
                </a:tc>
                <a:tc hMerge="1">
                  <a:txBody>
                    <a:bodyPr/>
                    <a:lstStyle/>
                    <a:p>
                      <a:pPr algn="l"/>
                      <a:endParaRPr lang="de-AT" sz="1200" b="1"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l"/>
                      <a:endParaRPr lang="de-AT" sz="1200" b="1"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a:endParaRPr lang="de-AT" sz="1200" b="1" dirty="0">
                        <a:solidFill>
                          <a:schemeClr val="accent4">
                            <a:lumMod val="10000"/>
                          </a:schemeClr>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94449767"/>
                  </a:ext>
                </a:extLst>
              </a:tr>
              <a:tr h="375067">
                <a:tc grid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r"/>
                      <a:r>
                        <a:rPr lang="de-AT" sz="900" b="1" dirty="0">
                          <a:solidFill>
                            <a:schemeClr val="accent4">
                              <a:lumMod val="10000"/>
                            </a:schemeClr>
                          </a:solidFill>
                        </a:rPr>
                        <a:t>Studienname, Substanz, primärer Endpunkt (CVOT)</a:t>
                      </a: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FFFFFF"/>
                    </a:solidFill>
                  </a:tcPr>
                </a:tc>
                <a:tc hMerge="1">
                  <a:txBody>
                    <a:bodyPr/>
                    <a:lstStyle/>
                    <a:p>
                      <a:pPr algn="r"/>
                      <a:endParaRPr lang="de-AT" sz="900" b="1"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endParaRPr lang="de-AT" sz="8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FFFFFF"/>
                    </a:solidFill>
                  </a:tcPr>
                </a:tc>
                <a:tc>
                  <a:txBody>
                    <a:bodyPr/>
                    <a:lstStyle/>
                    <a:p>
                      <a:pPr algn="ctr"/>
                      <a:endParaRPr lang="de-AT" sz="900" dirty="0">
                        <a:solidFill>
                          <a:schemeClr val="accent4">
                            <a:lumMod val="10000"/>
                          </a:schemeClr>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endParaRPr lang="de-AT" sz="800" baseline="0" dirty="0">
                        <a:solidFill>
                          <a:schemeClr val="accent4">
                            <a:lumMod val="10000"/>
                          </a:schemeClr>
                        </a:solidFill>
                      </a:endParaRPr>
                    </a:p>
                    <a:p>
                      <a:pPr algn="ctr"/>
                      <a:r>
                        <a:rPr lang="de-AT" sz="900" baseline="0" dirty="0">
                          <a:solidFill>
                            <a:schemeClr val="accent4">
                              <a:lumMod val="10000"/>
                            </a:schemeClr>
                          </a:solidFill>
                        </a:rPr>
                        <a:t>Sekundäre Endpunkte</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ctr"/>
                      <a:endParaRPr lang="de-AT" sz="900" baseline="300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endParaRPr lang="de-AT" sz="900" baseline="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609594568"/>
                  </a:ext>
                </a:extLst>
              </a:tr>
              <a:tr h="36576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b="1" dirty="0">
                        <a:solidFill>
                          <a:schemeClr val="tx1"/>
                        </a:solidFill>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a:solidFill>
                            <a:schemeClr val="accent4">
                              <a:lumMod val="10000"/>
                            </a:schemeClr>
                          </a:solidFill>
                        </a:rPr>
                        <a:t>Prim. Endpunkt</a:t>
                      </a:r>
                      <a:endParaRPr lang="de-AT" sz="8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solidFill>
                          <a:schemeClr val="accent4">
                            <a:lumMod val="10000"/>
                          </a:schemeClr>
                        </a:solidFill>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b="1" dirty="0">
                          <a:solidFill>
                            <a:schemeClr val="tx1"/>
                          </a:solidFill>
                        </a:rPr>
                        <a:t>Gesamtmortalität</a:t>
                      </a:r>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a:solidFill>
                            <a:schemeClr val="tx1"/>
                          </a:solidFill>
                        </a:rPr>
                        <a:t>CV-</a:t>
                      </a:r>
                      <a:br>
                        <a:rPr lang="de-AT" sz="800" b="1" dirty="0">
                          <a:solidFill>
                            <a:schemeClr val="tx1"/>
                          </a:solidFill>
                        </a:rPr>
                      </a:br>
                      <a:r>
                        <a:rPr lang="de-AT" sz="800" b="1" dirty="0">
                          <a:solidFill>
                            <a:schemeClr val="tx1"/>
                          </a:solidFill>
                        </a:rPr>
                        <a:t>Mortalität</a:t>
                      </a: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err="1">
                          <a:solidFill>
                            <a:schemeClr val="tx1"/>
                          </a:solidFill>
                        </a:rPr>
                        <a:t>Hosp</a:t>
                      </a:r>
                      <a:r>
                        <a:rPr lang="de-AT" sz="800" b="1" dirty="0">
                          <a:solidFill>
                            <a:schemeClr val="tx1"/>
                          </a:solidFill>
                        </a:rPr>
                        <a:t>. </a:t>
                      </a:r>
                      <a:r>
                        <a:rPr lang="de-AT" sz="800" b="1">
                          <a:solidFill>
                            <a:schemeClr val="tx1"/>
                          </a:solidFill>
                        </a:rPr>
                        <a:t>wg. </a:t>
                      </a:r>
                      <a:r>
                        <a:rPr lang="de-AT" sz="800" b="1" dirty="0">
                          <a:solidFill>
                            <a:schemeClr val="tx1"/>
                          </a:solidFill>
                        </a:rPr>
                        <a:t>Herz-</a:t>
                      </a:r>
                    </a:p>
                    <a:p>
                      <a:pPr algn="ctr"/>
                      <a:r>
                        <a:rPr lang="de-AT" sz="800" b="1" dirty="0" err="1">
                          <a:solidFill>
                            <a:schemeClr val="tx1"/>
                          </a:solidFill>
                        </a:rPr>
                        <a:t>insuffizienz</a:t>
                      </a:r>
                      <a:endParaRPr lang="de-AT" sz="800" b="1" dirty="0">
                        <a:solidFill>
                          <a:schemeClr val="tx1"/>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c>
                  <a:txBody>
                    <a:bodyPr/>
                    <a:lstStyle/>
                    <a:p>
                      <a:pPr algn="ctr"/>
                      <a:r>
                        <a:rPr lang="de-AT" sz="800" b="1" dirty="0">
                          <a:solidFill>
                            <a:schemeClr val="tx1"/>
                          </a:solidFill>
                        </a:rPr>
                        <a:t>Renale Endpunkte</a:t>
                      </a:r>
                    </a:p>
                  </a:txBody>
                  <a:tcPr>
                    <a:lnL w="12700" cap="flat" cmpd="sng" algn="ctr">
                      <a:solidFill>
                        <a:srgbClr val="FFFFFF"/>
                      </a:solidFill>
                      <a:prstDash val="solid"/>
                      <a:round/>
                      <a:headEnd type="none" w="med" len="med"/>
                      <a:tailEnd type="none" w="med" len="med"/>
                    </a:lnL>
                    <a:lnR w="12700" cmpd="sng">
                      <a:solidFill>
                        <a:srgbClr val="FFFFFF"/>
                      </a:solidFill>
                    </a:lnR>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extLst>
                  <a:ext uri="{0D108BD9-81ED-4DB2-BD59-A6C34878D82A}">
                    <a16:rowId xmlns:a16="http://schemas.microsoft.com/office/drawing/2014/main" val="1741787681"/>
                  </a:ext>
                </a:extLst>
              </a:tr>
              <a:tr h="2693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sz="800" b="1" kern="1200" noProof="0" dirty="0">
                          <a:solidFill>
                            <a:schemeClr val="accent4">
                              <a:lumMod val="10000"/>
                            </a:schemeClr>
                          </a:solidFill>
                          <a:latin typeface="Arial"/>
                          <a:ea typeface="+mn-ea"/>
                          <a:cs typeface="+mn-cs"/>
                        </a:rPr>
                        <a:t>DAPA-HF, </a:t>
                      </a:r>
                      <a:r>
                        <a:rPr lang="de-AT" sz="800" b="1" kern="1200" noProof="0" dirty="0" err="1">
                          <a:solidFill>
                            <a:schemeClr val="accent4">
                              <a:lumMod val="10000"/>
                            </a:schemeClr>
                          </a:solidFill>
                          <a:latin typeface="Arial"/>
                          <a:ea typeface="+mn-ea"/>
                          <a:cs typeface="+mn-cs"/>
                        </a:rPr>
                        <a:t>Dapagliflozin</a:t>
                      </a:r>
                      <a:endParaRPr lang="de-AT" sz="800" b="1" kern="1200" noProof="0" dirty="0">
                        <a:solidFill>
                          <a:schemeClr val="accent4">
                            <a:lumMod val="10000"/>
                          </a:schemeClr>
                        </a:solidFill>
                        <a:latin typeface="Arial"/>
                        <a:ea typeface="+mn-ea"/>
                        <a:cs typeface="+mn-cs"/>
                      </a:endParaRPr>
                    </a:p>
                    <a:p>
                      <a:endParaRPr lang="de-AT" sz="800" b="1" dirty="0">
                        <a:solidFill>
                          <a:schemeClr val="tx1"/>
                        </a:solidFill>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 (</a:t>
                      </a:r>
                      <a:r>
                        <a:rPr lang="en-US" sz="800" dirty="0" err="1"/>
                        <a:t>kardiovaskulärer</a:t>
                      </a:r>
                      <a:r>
                        <a:rPr lang="en-US" sz="800" dirty="0"/>
                        <a:t> Tod, HHI , </a:t>
                      </a:r>
                      <a:r>
                        <a:rPr lang="en-US" sz="800" dirty="0" err="1"/>
                        <a:t>dringende</a:t>
                      </a:r>
                      <a:r>
                        <a:rPr lang="en-US" sz="800" dirty="0"/>
                        <a:t> </a:t>
                      </a:r>
                      <a:r>
                        <a:rPr lang="en-US" sz="800" dirty="0" err="1"/>
                        <a:t>Herzinsuff</a:t>
                      </a:r>
                      <a:r>
                        <a:rPr lang="en-US" sz="800" dirty="0"/>
                        <a:t>. </a:t>
                      </a:r>
                      <a:r>
                        <a:rPr lang="en-US" sz="800" dirty="0" err="1"/>
                        <a:t>Visite</a:t>
                      </a:r>
                      <a:r>
                        <a:rPr lang="en-US" sz="800" dirty="0"/>
                        <a:t>))</a:t>
                      </a:r>
                      <a:endParaRPr lang="de-AT" sz="800"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r>
                        <a:rPr lang="de-AT" sz="800" baseline="30000" dirty="0"/>
                        <a:t>a</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1291620612"/>
                  </a:ext>
                </a:extLst>
              </a:tr>
              <a:tr h="252549">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tx1"/>
                          </a:solidFill>
                        </a:rPr>
                        <a:t>EMPEROR </a:t>
                      </a:r>
                      <a:r>
                        <a:rPr lang="de-AT" sz="800" b="1" dirty="0" err="1">
                          <a:solidFill>
                            <a:schemeClr val="tx1"/>
                          </a:solidFill>
                        </a:rPr>
                        <a:t>reduced</a:t>
                      </a:r>
                      <a:r>
                        <a:rPr lang="de-AT" sz="800" b="1" dirty="0">
                          <a:solidFill>
                            <a:schemeClr val="tx1"/>
                          </a:solidFill>
                        </a:rPr>
                        <a:t>, </a:t>
                      </a:r>
                      <a:r>
                        <a:rPr lang="de-AT" sz="800" b="1" dirty="0" err="1">
                          <a:solidFill>
                            <a:schemeClr val="tx1"/>
                          </a:solidFill>
                        </a:rPr>
                        <a:t>Empagliflozin</a:t>
                      </a:r>
                      <a:endParaRPr lang="de-AT" sz="800" b="1" dirty="0">
                        <a:solidFill>
                          <a:schemeClr val="tx1"/>
                        </a:solidFill>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 Kardiovaskulärer Tod, Hospitalisierung wegen Herzinsuffizienz</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r>
                        <a:rPr lang="de-AT" sz="800" baseline="30000" dirty="0"/>
                        <a:t>b</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029546155"/>
                  </a:ext>
                </a:extLst>
              </a:tr>
            </a:tbl>
          </a:graphicData>
        </a:graphic>
      </p:graphicFrame>
      <p:graphicFrame>
        <p:nvGraphicFramePr>
          <p:cNvPr id="5" name="Tabelle 3">
            <a:extLst>
              <a:ext uri="{FF2B5EF4-FFF2-40B4-BE49-F238E27FC236}">
                <a16:creationId xmlns:a16="http://schemas.microsoft.com/office/drawing/2014/main" id="{D251462C-71FB-B74B-ABB9-AA68FEA0157E}"/>
              </a:ext>
            </a:extLst>
          </p:cNvPr>
          <p:cNvGraphicFramePr>
            <a:graphicFrameLocks noGrp="1"/>
          </p:cNvGraphicFramePr>
          <p:nvPr>
            <p:extLst/>
          </p:nvPr>
        </p:nvGraphicFramePr>
        <p:xfrm>
          <a:off x="616858" y="3293518"/>
          <a:ext cx="8199628" cy="1783829"/>
        </p:xfrm>
        <a:graphic>
          <a:graphicData uri="http://schemas.openxmlformats.org/drawingml/2006/table">
            <a:tbl>
              <a:tblPr firstRow="1" bandRow="1"/>
              <a:tblGrid>
                <a:gridCol w="3225729">
                  <a:extLst>
                    <a:ext uri="{9D8B030D-6E8A-4147-A177-3AD203B41FA5}">
                      <a16:colId xmlns:a16="http://schemas.microsoft.com/office/drawing/2014/main" val="3682833435"/>
                    </a:ext>
                  </a:extLst>
                </a:gridCol>
                <a:gridCol w="1587500">
                  <a:extLst>
                    <a:ext uri="{9D8B030D-6E8A-4147-A177-3AD203B41FA5}">
                      <a16:colId xmlns:a16="http://schemas.microsoft.com/office/drawing/2014/main" val="4020340860"/>
                    </a:ext>
                  </a:extLst>
                </a:gridCol>
                <a:gridCol w="368300">
                  <a:extLst>
                    <a:ext uri="{9D8B030D-6E8A-4147-A177-3AD203B41FA5}">
                      <a16:colId xmlns:a16="http://schemas.microsoft.com/office/drawing/2014/main" val="2165382973"/>
                    </a:ext>
                  </a:extLst>
                </a:gridCol>
                <a:gridCol w="1011499">
                  <a:extLst>
                    <a:ext uri="{9D8B030D-6E8A-4147-A177-3AD203B41FA5}">
                      <a16:colId xmlns:a16="http://schemas.microsoft.com/office/drawing/2014/main" val="3473228616"/>
                    </a:ext>
                  </a:extLst>
                </a:gridCol>
                <a:gridCol w="889000">
                  <a:extLst>
                    <a:ext uri="{9D8B030D-6E8A-4147-A177-3AD203B41FA5}">
                      <a16:colId xmlns:a16="http://schemas.microsoft.com/office/drawing/2014/main" val="1368001776"/>
                    </a:ext>
                  </a:extLst>
                </a:gridCol>
                <a:gridCol w="1117600">
                  <a:extLst>
                    <a:ext uri="{9D8B030D-6E8A-4147-A177-3AD203B41FA5}">
                      <a16:colId xmlns:a16="http://schemas.microsoft.com/office/drawing/2014/main" val="797118373"/>
                    </a:ext>
                  </a:extLst>
                </a:gridCol>
              </a:tblGrid>
              <a:tr h="333254">
                <a:tc gridSpan="6">
                  <a:txBody>
                    <a:bodyPr/>
                    <a:lstStyle/>
                    <a:p>
                      <a:pPr algn="l"/>
                      <a:r>
                        <a:rPr lang="de-DE" sz="1200" b="1" dirty="0">
                          <a:solidFill>
                            <a:schemeClr val="accent4">
                              <a:lumMod val="10000"/>
                            </a:schemeClr>
                          </a:solidFill>
                        </a:rPr>
                        <a:t>Tabelle 3 Endpunktstudien bei </a:t>
                      </a:r>
                      <a:r>
                        <a:rPr lang="de-DE" sz="1200" b="1" dirty="0" err="1">
                          <a:solidFill>
                            <a:schemeClr val="accent4">
                              <a:lumMod val="10000"/>
                            </a:schemeClr>
                          </a:solidFill>
                        </a:rPr>
                        <a:t>PatientInnen</a:t>
                      </a:r>
                      <a:r>
                        <a:rPr lang="de-DE" sz="1200" b="1" dirty="0">
                          <a:solidFill>
                            <a:schemeClr val="accent4">
                              <a:lumMod val="10000"/>
                            </a:schemeClr>
                          </a:solidFill>
                        </a:rPr>
                        <a:t> mit chronischer Nierenerkrankung</a:t>
                      </a:r>
                      <a:endParaRPr lang="de-AT" sz="1200" b="1" dirty="0">
                        <a:solidFill>
                          <a:schemeClr val="accent4">
                            <a:lumMod val="10000"/>
                          </a:schemeClr>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l"/>
                      <a:endParaRPr lang="de-AT" sz="1200" b="1"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de-AT" sz="8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FFFFFF"/>
                    </a:solidFill>
                  </a:tcPr>
                </a:tc>
                <a:tc hMerge="1">
                  <a:txBody>
                    <a:bodyPr/>
                    <a:lstStyle/>
                    <a:p>
                      <a:endParaRPr lang="en-GB"/>
                    </a:p>
                  </a:txBody>
                  <a:tcPr/>
                </a:tc>
                <a:tc hMerge="1">
                  <a:txBody>
                    <a:bodyPr/>
                    <a:lstStyle/>
                    <a:p>
                      <a:pPr algn="l"/>
                      <a:endParaRPr lang="de-AT" sz="1200" b="1"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l"/>
                      <a:endParaRPr lang="de-AT" sz="1200" b="1"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94449767"/>
                  </a:ext>
                </a:extLst>
              </a:tr>
              <a:tr h="375067">
                <a:tc grid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r"/>
                      <a:r>
                        <a:rPr lang="de-AT" sz="900" b="1" dirty="0">
                          <a:solidFill>
                            <a:schemeClr val="accent4">
                              <a:lumMod val="10000"/>
                            </a:schemeClr>
                          </a:solidFill>
                        </a:rPr>
                        <a:t>Studienname, Substanz, primärer Endpunkt (CVOT)</a:t>
                      </a: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FFFFFF"/>
                    </a:solidFill>
                  </a:tcPr>
                </a:tc>
                <a:tc hMerge="1">
                  <a:txBody>
                    <a:bodyPr/>
                    <a:lstStyle/>
                    <a:p>
                      <a:pPr algn="r"/>
                      <a:endParaRPr lang="de-AT" sz="900" b="1"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endParaRPr lang="de-AT" sz="8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FFFFFF"/>
                    </a:solidFill>
                  </a:tcPr>
                </a:tc>
                <a:tc>
                  <a:txBody>
                    <a:bodyPr/>
                    <a:lstStyle/>
                    <a:p>
                      <a:pPr algn="ctr"/>
                      <a:endParaRPr lang="de-AT" sz="900" dirty="0">
                        <a:solidFill>
                          <a:schemeClr val="accent4">
                            <a:lumMod val="10000"/>
                          </a:schemeClr>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endParaRPr lang="de-AT" sz="800" baseline="0" dirty="0">
                        <a:solidFill>
                          <a:schemeClr val="accent4">
                            <a:lumMod val="10000"/>
                          </a:schemeClr>
                        </a:solidFill>
                      </a:endParaRPr>
                    </a:p>
                    <a:p>
                      <a:pPr algn="ctr"/>
                      <a:r>
                        <a:rPr lang="de-AT" sz="900" baseline="0" dirty="0">
                          <a:solidFill>
                            <a:schemeClr val="accent4">
                              <a:lumMod val="10000"/>
                            </a:schemeClr>
                          </a:solidFill>
                        </a:rPr>
                        <a:t>Sekundäre Endpunkte</a:t>
                      </a: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ctr"/>
                      <a:endParaRPr lang="de-AT" sz="900" baseline="300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609594568"/>
                  </a:ext>
                </a:extLst>
              </a:tr>
              <a:tr h="36576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b="1" dirty="0">
                        <a:solidFill>
                          <a:schemeClr val="tx1"/>
                        </a:solidFill>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solidFill>
                            <a:schemeClr val="accent4">
                              <a:lumMod val="10000"/>
                            </a:schemeClr>
                          </a:solidFill>
                        </a:rPr>
                        <a:t>Prim. renaler Endpunkt</a:t>
                      </a: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solidFill>
                          <a:schemeClr val="accent4">
                            <a:lumMod val="10000"/>
                          </a:schemeClr>
                        </a:solidFill>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b="1" dirty="0">
                          <a:solidFill>
                            <a:schemeClr val="tx1"/>
                          </a:solidFill>
                        </a:rPr>
                        <a:t>Gesamtmortalität</a:t>
                      </a:r>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a:solidFill>
                            <a:schemeClr val="tx1"/>
                          </a:solidFill>
                        </a:rPr>
                        <a:t>CV-</a:t>
                      </a:r>
                      <a:br>
                        <a:rPr lang="de-AT" sz="800" b="1" dirty="0">
                          <a:solidFill>
                            <a:schemeClr val="tx1"/>
                          </a:solidFill>
                        </a:rPr>
                      </a:br>
                      <a:r>
                        <a:rPr lang="de-AT" sz="800" b="1" dirty="0">
                          <a:solidFill>
                            <a:schemeClr val="tx1"/>
                          </a:solidFill>
                        </a:rPr>
                        <a:t>Mortalität</a:t>
                      </a: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err="1">
                          <a:solidFill>
                            <a:schemeClr val="tx1"/>
                          </a:solidFill>
                        </a:rPr>
                        <a:t>Kardiovask</a:t>
                      </a:r>
                      <a:r>
                        <a:rPr lang="de-AT" sz="800" b="1" dirty="0">
                          <a:solidFill>
                            <a:schemeClr val="tx1"/>
                          </a:solidFill>
                        </a:rPr>
                        <a:t>. Tod oder </a:t>
                      </a:r>
                      <a:r>
                        <a:rPr lang="de-AT" sz="800" b="1" dirty="0" err="1">
                          <a:solidFill>
                            <a:schemeClr val="tx1"/>
                          </a:solidFill>
                        </a:rPr>
                        <a:t>Hosp</a:t>
                      </a:r>
                      <a:r>
                        <a:rPr lang="de-AT" sz="800" b="1" dirty="0">
                          <a:solidFill>
                            <a:schemeClr val="tx1"/>
                          </a:solidFill>
                        </a:rPr>
                        <a:t>. wg. Herz-</a:t>
                      </a:r>
                    </a:p>
                    <a:p>
                      <a:pPr algn="ctr"/>
                      <a:r>
                        <a:rPr lang="de-AT" sz="800" b="1" dirty="0" err="1">
                          <a:solidFill>
                            <a:schemeClr val="tx1"/>
                          </a:solidFill>
                        </a:rPr>
                        <a:t>insuffizienz</a:t>
                      </a:r>
                      <a:endParaRPr lang="de-AT" sz="800" b="1" dirty="0">
                        <a:solidFill>
                          <a:schemeClr val="tx1"/>
                        </a:solidFill>
                      </a:endParaRPr>
                    </a:p>
                  </a:txBody>
                  <a:tcPr>
                    <a:lnL w="12700" cap="flat" cmpd="sng" algn="ctr">
                      <a:solidFill>
                        <a:srgbClr val="FFFFFF"/>
                      </a:solidFill>
                      <a:prstDash val="solid"/>
                      <a:round/>
                      <a:headEnd type="none" w="med" len="med"/>
                      <a:tailEnd type="none" w="med" len="med"/>
                    </a:lnL>
                    <a:lnR w="12700" cmpd="sng">
                      <a:solidFill>
                        <a:srgbClr val="FFFFFF"/>
                      </a:solidFill>
                    </a:lnR>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extLst>
                  <a:ext uri="{0D108BD9-81ED-4DB2-BD59-A6C34878D82A}">
                    <a16:rowId xmlns:a16="http://schemas.microsoft.com/office/drawing/2014/main" val="1741787681"/>
                  </a:ext>
                </a:extLst>
              </a:tr>
              <a:tr h="2525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tx1"/>
                          </a:solidFill>
                        </a:rPr>
                        <a:t>DAPA-CKD, </a:t>
                      </a:r>
                      <a:r>
                        <a:rPr lang="de-AT" sz="800" b="1" dirty="0" err="1">
                          <a:solidFill>
                            <a:schemeClr val="tx1"/>
                          </a:solidFill>
                        </a:rPr>
                        <a:t>Dapagliflozin</a:t>
                      </a:r>
                      <a:endParaRPr lang="de-AT" sz="800" b="1" dirty="0">
                        <a:solidFill>
                          <a:schemeClr val="tx1"/>
                        </a:solidFill>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r>
                        <a:rPr lang="de-AT" sz="800" baseline="30000" dirty="0"/>
                        <a:t>a</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673385761"/>
                  </a:ext>
                </a:extLst>
              </a:tr>
              <a:tr h="243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tx1"/>
                          </a:solidFill>
                        </a:rPr>
                        <a:t>CREDENCE, </a:t>
                      </a:r>
                      <a:r>
                        <a:rPr lang="de-AT" sz="800" b="1" dirty="0" err="1">
                          <a:solidFill>
                            <a:schemeClr val="tx1"/>
                          </a:solidFill>
                        </a:rPr>
                        <a:t>Canagliflozin</a:t>
                      </a:r>
                      <a:endParaRPr lang="de-AT" sz="800" b="1" dirty="0">
                        <a:solidFill>
                          <a:schemeClr val="tx1"/>
                        </a:solidFill>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r>
                        <a:rPr lang="de-AT" sz="800" baseline="30000" dirty="0"/>
                        <a:t>b</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552960848"/>
                  </a:ext>
                </a:extLst>
              </a:tr>
            </a:tbl>
          </a:graphicData>
        </a:graphic>
      </p:graphicFrame>
      <p:sp>
        <p:nvSpPr>
          <p:cNvPr id="3" name="TextBox 2">
            <a:extLst>
              <a:ext uri="{FF2B5EF4-FFF2-40B4-BE49-F238E27FC236}">
                <a16:creationId xmlns:a16="http://schemas.microsoft.com/office/drawing/2014/main" id="{FB5BC0EB-A0C3-A540-9971-919D4E548C53}"/>
              </a:ext>
            </a:extLst>
          </p:cNvPr>
          <p:cNvSpPr txBox="1"/>
          <p:nvPr/>
        </p:nvSpPr>
        <p:spPr>
          <a:xfrm>
            <a:off x="616858" y="5220182"/>
            <a:ext cx="5081840" cy="338554"/>
          </a:xfrm>
          <a:prstGeom prst="rect">
            <a:avLst/>
          </a:prstGeom>
          <a:noFill/>
        </p:spPr>
        <p:txBody>
          <a:bodyPr wrap="none" rtlCol="0">
            <a:spAutoFit/>
          </a:bodyPr>
          <a:lstStyle/>
          <a:p>
            <a:r>
              <a:rPr lang="en-US" sz="800" baseline="30000" dirty="0"/>
              <a:t>a</a:t>
            </a:r>
            <a:r>
              <a:rPr lang="en-US" sz="800" dirty="0"/>
              <a:t> </a:t>
            </a:r>
            <a:r>
              <a:rPr lang="en-US" sz="800" dirty="0" err="1"/>
              <a:t>Kombinierter</a:t>
            </a:r>
            <a:r>
              <a:rPr lang="en-US" sz="800" dirty="0"/>
              <a:t> </a:t>
            </a:r>
            <a:r>
              <a:rPr lang="en-US" sz="800" dirty="0" err="1"/>
              <a:t>Endpunkt</a:t>
            </a:r>
            <a:r>
              <a:rPr lang="en-US" sz="800" dirty="0"/>
              <a:t> </a:t>
            </a:r>
            <a:r>
              <a:rPr lang="en-US" sz="800" dirty="0" err="1"/>
              <a:t>aus</a:t>
            </a:r>
            <a:r>
              <a:rPr lang="en-US" sz="800" dirty="0"/>
              <a:t>: </a:t>
            </a:r>
            <a:r>
              <a:rPr lang="en-US" sz="800" dirty="0" err="1"/>
              <a:t>Abfall</a:t>
            </a:r>
            <a:r>
              <a:rPr lang="en-US" sz="800" dirty="0"/>
              <a:t> der eGFR um </a:t>
            </a:r>
            <a:r>
              <a:rPr lang="en-US" sz="800" dirty="0" err="1"/>
              <a:t>zumindest</a:t>
            </a:r>
            <a:r>
              <a:rPr lang="en-US" sz="800" dirty="0"/>
              <a:t> 50%, ESKD, </a:t>
            </a:r>
            <a:r>
              <a:rPr lang="en-US" sz="800" dirty="0" err="1"/>
              <a:t>renaler</a:t>
            </a:r>
            <a:r>
              <a:rPr lang="en-US" sz="800" dirty="0"/>
              <a:t> </a:t>
            </a:r>
            <a:r>
              <a:rPr lang="en-US" sz="800" dirty="0" err="1"/>
              <a:t>oder</a:t>
            </a:r>
            <a:r>
              <a:rPr lang="en-US" sz="800" dirty="0"/>
              <a:t> </a:t>
            </a:r>
            <a:r>
              <a:rPr lang="en-US" sz="800" dirty="0" err="1"/>
              <a:t>kardiovaskulärer</a:t>
            </a:r>
            <a:r>
              <a:rPr lang="en-US" sz="800" dirty="0"/>
              <a:t> Tod</a:t>
            </a:r>
          </a:p>
          <a:p>
            <a:r>
              <a:rPr lang="en-US" sz="800" baseline="30000" dirty="0"/>
              <a:t>b</a:t>
            </a:r>
            <a:r>
              <a:rPr lang="en-US" sz="800" dirty="0"/>
              <a:t> </a:t>
            </a:r>
            <a:r>
              <a:rPr lang="en-US" sz="800" dirty="0" err="1"/>
              <a:t>Kombinierter</a:t>
            </a:r>
            <a:r>
              <a:rPr lang="en-US" sz="800" dirty="0"/>
              <a:t> </a:t>
            </a:r>
            <a:r>
              <a:rPr lang="en-US" sz="800" dirty="0" err="1"/>
              <a:t>Endpunkt</a:t>
            </a:r>
            <a:r>
              <a:rPr lang="en-US" sz="800" dirty="0"/>
              <a:t> </a:t>
            </a:r>
            <a:r>
              <a:rPr lang="en-US" sz="800" dirty="0" err="1"/>
              <a:t>aus</a:t>
            </a:r>
            <a:r>
              <a:rPr lang="en-US" sz="800" dirty="0"/>
              <a:t>: </a:t>
            </a:r>
            <a:r>
              <a:rPr lang="en-US" sz="800" dirty="0" err="1"/>
              <a:t>anhaltende</a:t>
            </a:r>
            <a:r>
              <a:rPr lang="en-US" sz="800" dirty="0"/>
              <a:t> </a:t>
            </a:r>
            <a:r>
              <a:rPr lang="en-US" sz="800" dirty="0" err="1"/>
              <a:t>Verdopplung</a:t>
            </a:r>
            <a:r>
              <a:rPr lang="en-US" sz="800" dirty="0"/>
              <a:t> des </a:t>
            </a:r>
            <a:r>
              <a:rPr lang="en-US" sz="800" dirty="0" err="1"/>
              <a:t>Serumkreatinins</a:t>
            </a:r>
            <a:r>
              <a:rPr lang="en-US" sz="800" dirty="0"/>
              <a:t>, ESKD, </a:t>
            </a:r>
            <a:r>
              <a:rPr lang="en-US" sz="800" dirty="0" err="1"/>
              <a:t>renaler</a:t>
            </a:r>
            <a:r>
              <a:rPr lang="en-US" sz="800" dirty="0"/>
              <a:t> </a:t>
            </a:r>
            <a:r>
              <a:rPr lang="en-US" sz="800" dirty="0" err="1"/>
              <a:t>oder</a:t>
            </a:r>
            <a:r>
              <a:rPr lang="en-US" sz="800" dirty="0"/>
              <a:t> </a:t>
            </a:r>
            <a:r>
              <a:rPr lang="en-US" sz="800" dirty="0" err="1"/>
              <a:t>kardiovaskulärer</a:t>
            </a:r>
            <a:r>
              <a:rPr lang="en-US" sz="800" dirty="0"/>
              <a:t> Tod</a:t>
            </a:r>
          </a:p>
        </p:txBody>
      </p:sp>
      <p:sp>
        <p:nvSpPr>
          <p:cNvPr id="2" name="TextBox 1">
            <a:extLst>
              <a:ext uri="{FF2B5EF4-FFF2-40B4-BE49-F238E27FC236}">
                <a16:creationId xmlns:a16="http://schemas.microsoft.com/office/drawing/2014/main" id="{87840FBE-2E44-6746-9E0A-3456F37AB679}"/>
              </a:ext>
            </a:extLst>
          </p:cNvPr>
          <p:cNvSpPr txBox="1"/>
          <p:nvPr/>
        </p:nvSpPr>
        <p:spPr>
          <a:xfrm>
            <a:off x="495991" y="2529603"/>
            <a:ext cx="10405413" cy="461665"/>
          </a:xfrm>
          <a:prstGeom prst="rect">
            <a:avLst/>
          </a:prstGeom>
          <a:noFill/>
        </p:spPr>
        <p:txBody>
          <a:bodyPr wrap="none" rtlCol="0">
            <a:spAutoFit/>
          </a:bodyPr>
          <a:lstStyle/>
          <a:p>
            <a:r>
              <a:rPr lang="en-GB" sz="800" baseline="30000" dirty="0"/>
              <a:t>a</a:t>
            </a:r>
            <a:r>
              <a:rPr lang="en-GB" sz="800" dirty="0"/>
              <a:t> </a:t>
            </a:r>
            <a:r>
              <a:rPr lang="en-GB" sz="800" dirty="0" err="1"/>
              <a:t>kombinierter</a:t>
            </a:r>
            <a:r>
              <a:rPr lang="en-GB" sz="800" dirty="0"/>
              <a:t> </a:t>
            </a:r>
            <a:r>
              <a:rPr lang="en-GB" sz="800" dirty="0" err="1"/>
              <a:t>Endpunkt</a:t>
            </a:r>
            <a:r>
              <a:rPr lang="en-GB" sz="800" dirty="0"/>
              <a:t> </a:t>
            </a:r>
            <a:r>
              <a:rPr lang="en-GB" sz="800" dirty="0" err="1"/>
              <a:t>aus</a:t>
            </a:r>
            <a:r>
              <a:rPr lang="en-GB" sz="800" dirty="0"/>
              <a:t>: &gt; 50% </a:t>
            </a:r>
            <a:r>
              <a:rPr lang="en-GB" sz="800" dirty="0" err="1"/>
              <a:t>Reduktion</a:t>
            </a:r>
            <a:r>
              <a:rPr lang="en-GB" sz="800" dirty="0"/>
              <a:t> der eGFR </a:t>
            </a:r>
            <a:r>
              <a:rPr lang="en-GB" sz="800" dirty="0" err="1"/>
              <a:t>für</a:t>
            </a:r>
            <a:r>
              <a:rPr lang="en-GB" sz="800" dirty="0"/>
              <a:t> </a:t>
            </a:r>
            <a:r>
              <a:rPr lang="en-GB" sz="800" dirty="0" err="1"/>
              <a:t>zumindest</a:t>
            </a:r>
            <a:r>
              <a:rPr lang="en-GB" sz="800" dirty="0"/>
              <a:t> 28 </a:t>
            </a:r>
            <a:r>
              <a:rPr lang="en-GB" sz="800" dirty="0" err="1"/>
              <a:t>Tage</a:t>
            </a:r>
            <a:r>
              <a:rPr lang="en-GB" sz="800" dirty="0"/>
              <a:t>, ESKD </a:t>
            </a:r>
            <a:r>
              <a:rPr lang="en-GB" sz="800" dirty="0" err="1"/>
              <a:t>oder</a:t>
            </a:r>
            <a:r>
              <a:rPr lang="en-GB" sz="800" dirty="0"/>
              <a:t> </a:t>
            </a:r>
            <a:r>
              <a:rPr lang="en-GB" sz="800" dirty="0" err="1"/>
              <a:t>renaler</a:t>
            </a:r>
            <a:r>
              <a:rPr lang="en-GB" sz="800" dirty="0"/>
              <a:t> Tod</a:t>
            </a:r>
          </a:p>
          <a:p>
            <a:r>
              <a:rPr lang="en-GB" sz="800" baseline="30000" dirty="0"/>
              <a:t>b</a:t>
            </a:r>
            <a:r>
              <a:rPr lang="en-GB" sz="800" dirty="0"/>
              <a:t> </a:t>
            </a:r>
            <a:r>
              <a:rPr lang="en-GB" sz="800" dirty="0" err="1"/>
              <a:t>kombinierter</a:t>
            </a:r>
            <a:r>
              <a:rPr lang="en-GB" sz="800" dirty="0"/>
              <a:t> </a:t>
            </a:r>
            <a:r>
              <a:rPr lang="en-GB" sz="800" dirty="0" err="1"/>
              <a:t>Endpunkt</a:t>
            </a:r>
            <a:r>
              <a:rPr lang="en-GB" sz="800" dirty="0"/>
              <a:t> </a:t>
            </a:r>
            <a:r>
              <a:rPr lang="en-GB" sz="800" dirty="0" err="1"/>
              <a:t>aus</a:t>
            </a:r>
            <a:r>
              <a:rPr lang="en-GB" sz="800" dirty="0"/>
              <a:t>: </a:t>
            </a:r>
            <a:r>
              <a:rPr lang="en-GB" sz="800" dirty="0" err="1"/>
              <a:t>anhaltender</a:t>
            </a:r>
            <a:r>
              <a:rPr lang="en-GB" sz="800" dirty="0"/>
              <a:t> </a:t>
            </a:r>
            <a:r>
              <a:rPr lang="en-GB" sz="800" dirty="0" err="1"/>
              <a:t>Reduktion</a:t>
            </a:r>
            <a:r>
              <a:rPr lang="en-GB" sz="800" dirty="0"/>
              <a:t> der eGFR um 40%, </a:t>
            </a:r>
            <a:r>
              <a:rPr lang="en-GB" sz="800" dirty="0" err="1"/>
              <a:t>anhaltende</a:t>
            </a:r>
            <a:r>
              <a:rPr lang="en-GB" sz="800" dirty="0"/>
              <a:t> eGFR von &lt;15 ml/min/1,73m</a:t>
            </a:r>
            <a:r>
              <a:rPr lang="en-GB" sz="800" baseline="30000" dirty="0"/>
              <a:t>2</a:t>
            </a:r>
            <a:r>
              <a:rPr lang="en-GB" sz="800" dirty="0"/>
              <a:t> </a:t>
            </a:r>
            <a:r>
              <a:rPr lang="en-GB" sz="800" dirty="0" err="1"/>
              <a:t>bei</a:t>
            </a:r>
            <a:r>
              <a:rPr lang="en-GB" sz="800" dirty="0"/>
              <a:t> </a:t>
            </a:r>
            <a:r>
              <a:rPr lang="en-GB" sz="800" dirty="0" err="1"/>
              <a:t>einer</a:t>
            </a:r>
            <a:r>
              <a:rPr lang="en-GB" sz="800" dirty="0"/>
              <a:t> Baseline eGFR &gt;= 30 ml/min/1,73 m</a:t>
            </a:r>
            <a:r>
              <a:rPr lang="en-GB" sz="800" baseline="30000" dirty="0"/>
              <a:t>2 </a:t>
            </a:r>
            <a:r>
              <a:rPr lang="en-GB" sz="800" dirty="0" err="1"/>
              <a:t>oder</a:t>
            </a:r>
            <a:r>
              <a:rPr lang="en-GB" sz="800" dirty="0"/>
              <a:t> </a:t>
            </a:r>
            <a:r>
              <a:rPr lang="en-GB" sz="800" dirty="0" err="1"/>
              <a:t>anhaltende</a:t>
            </a:r>
            <a:r>
              <a:rPr lang="en-GB" sz="800" dirty="0"/>
              <a:t> &lt;10 ml/min/1,74m</a:t>
            </a:r>
            <a:r>
              <a:rPr lang="en-GB" sz="800" baseline="30000" dirty="0"/>
              <a:t>2</a:t>
            </a:r>
            <a:r>
              <a:rPr lang="en-GB" sz="800" dirty="0"/>
              <a:t> </a:t>
            </a:r>
            <a:r>
              <a:rPr lang="en-GB" sz="800" dirty="0" err="1"/>
              <a:t>bei</a:t>
            </a:r>
            <a:r>
              <a:rPr lang="en-GB" sz="800" dirty="0"/>
              <a:t> </a:t>
            </a:r>
            <a:r>
              <a:rPr lang="en-GB" sz="800" dirty="0" err="1"/>
              <a:t>einer</a:t>
            </a:r>
            <a:r>
              <a:rPr lang="en-GB" sz="800" dirty="0"/>
              <a:t> Baseline eGFR &lt; 30 ml/min/1,73 m</a:t>
            </a:r>
            <a:r>
              <a:rPr lang="en-GB" sz="800" baseline="30000" dirty="0"/>
              <a:t>2</a:t>
            </a:r>
            <a:r>
              <a:rPr lang="en-GB" sz="800" dirty="0"/>
              <a:t>, </a:t>
            </a:r>
          </a:p>
          <a:p>
            <a:r>
              <a:rPr lang="en-GB" sz="800" dirty="0" err="1"/>
              <a:t>chronische</a:t>
            </a:r>
            <a:r>
              <a:rPr lang="en-GB" sz="800" dirty="0"/>
              <a:t> Dialyse </a:t>
            </a:r>
            <a:r>
              <a:rPr lang="en-GB" sz="800" dirty="0" err="1"/>
              <a:t>oder</a:t>
            </a:r>
            <a:r>
              <a:rPr lang="en-GB" sz="800" dirty="0"/>
              <a:t> </a:t>
            </a:r>
            <a:r>
              <a:rPr lang="en-GB" sz="800" dirty="0" err="1"/>
              <a:t>renale</a:t>
            </a:r>
            <a:r>
              <a:rPr lang="en-GB" sz="800" dirty="0"/>
              <a:t> Transplantation</a:t>
            </a:r>
          </a:p>
        </p:txBody>
      </p:sp>
      <p:sp>
        <p:nvSpPr>
          <p:cNvPr id="6" name="TextBox 5">
            <a:extLst>
              <a:ext uri="{FF2B5EF4-FFF2-40B4-BE49-F238E27FC236}">
                <a16:creationId xmlns:a16="http://schemas.microsoft.com/office/drawing/2014/main" id="{7DB73ED0-DC97-8244-8EB6-9C33F84F67D4}"/>
              </a:ext>
            </a:extLst>
          </p:cNvPr>
          <p:cNvSpPr txBox="1"/>
          <p:nvPr/>
        </p:nvSpPr>
        <p:spPr>
          <a:xfrm>
            <a:off x="9778542" y="6454733"/>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2765462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73">
            <a:extLst>
              <a:ext uri="{FF2B5EF4-FFF2-40B4-BE49-F238E27FC236}">
                <a16:creationId xmlns:a16="http://schemas.microsoft.com/office/drawing/2014/main" id="{3C922C5B-581E-9D4E-8021-D7985FD05323}"/>
              </a:ext>
            </a:extLst>
          </p:cNvPr>
          <p:cNvSpPr txBox="1"/>
          <p:nvPr/>
        </p:nvSpPr>
        <p:spPr>
          <a:xfrm>
            <a:off x="2700585" y="916956"/>
            <a:ext cx="6719105" cy="707886"/>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Lebensstilmodifizierende Therapie – Gewichtsmanagement, körperliche Aktivität</a:t>
            </a:r>
          </a:p>
        </p:txBody>
      </p:sp>
      <p:sp>
        <p:nvSpPr>
          <p:cNvPr id="5" name="Textfeld 101">
            <a:extLst>
              <a:ext uri="{FF2B5EF4-FFF2-40B4-BE49-F238E27FC236}">
                <a16:creationId xmlns:a16="http://schemas.microsoft.com/office/drawing/2014/main" id="{6B5061BD-F306-6448-8D70-BC8D512590DE}"/>
              </a:ext>
            </a:extLst>
          </p:cNvPr>
          <p:cNvSpPr txBox="1"/>
          <p:nvPr/>
        </p:nvSpPr>
        <p:spPr>
          <a:xfrm>
            <a:off x="2692976" y="2149791"/>
            <a:ext cx="6719105" cy="707886"/>
          </a:xfrm>
          <a:prstGeom prst="rect">
            <a:avLst/>
          </a:prstGeom>
          <a:solidFill>
            <a:srgbClr val="5B9BD5">
              <a:lumMod val="40000"/>
              <a:lumOff val="60000"/>
            </a:srgbClr>
          </a:solidFill>
          <a:ln>
            <a:solidFill>
              <a:srgbClr val="5B9BD5">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Metformin als Basistherapie (wenn keine Kontraindikationen)</a:t>
            </a:r>
          </a:p>
        </p:txBody>
      </p:sp>
      <p:sp>
        <p:nvSpPr>
          <p:cNvPr id="6" name="TextBox 5">
            <a:extLst>
              <a:ext uri="{FF2B5EF4-FFF2-40B4-BE49-F238E27FC236}">
                <a16:creationId xmlns:a16="http://schemas.microsoft.com/office/drawing/2014/main" id="{D0FC39DE-5F8E-3D45-B2AD-04010EB762B7}"/>
              </a:ext>
            </a:extLst>
          </p:cNvPr>
          <p:cNvSpPr txBox="1"/>
          <p:nvPr/>
        </p:nvSpPr>
        <p:spPr>
          <a:xfrm>
            <a:off x="5852794" y="1594929"/>
            <a:ext cx="399468" cy="584775"/>
          </a:xfrm>
          <a:prstGeom prst="rect">
            <a:avLst/>
          </a:prstGeom>
          <a:noFill/>
        </p:spPr>
        <p:txBody>
          <a:bodyPr wrap="none" rtlCol="0">
            <a:spAutoFit/>
          </a:bodyPr>
          <a:lstStyle/>
          <a:p>
            <a:r>
              <a:rPr lang="en-US" sz="3200" dirty="0"/>
              <a:t>+</a:t>
            </a:r>
          </a:p>
        </p:txBody>
      </p:sp>
      <p:sp>
        <p:nvSpPr>
          <p:cNvPr id="7" name="TextBox 6">
            <a:extLst>
              <a:ext uri="{FF2B5EF4-FFF2-40B4-BE49-F238E27FC236}">
                <a16:creationId xmlns:a16="http://schemas.microsoft.com/office/drawing/2014/main" id="{B3EBAB76-FD51-BD46-BB42-B85BFC5E7B80}"/>
              </a:ext>
            </a:extLst>
          </p:cNvPr>
          <p:cNvSpPr txBox="1"/>
          <p:nvPr/>
        </p:nvSpPr>
        <p:spPr>
          <a:xfrm>
            <a:off x="5760056" y="1325374"/>
            <a:ext cx="300082" cy="369332"/>
          </a:xfrm>
          <a:prstGeom prst="rect">
            <a:avLst/>
          </a:prstGeom>
          <a:noFill/>
        </p:spPr>
        <p:txBody>
          <a:bodyPr wrap="none" rtlCol="0">
            <a:spAutoFit/>
          </a:bodyPr>
          <a:lstStyle/>
          <a:p>
            <a:r>
              <a:rPr lang="en-US" dirty="0"/>
              <a:t>+</a:t>
            </a:r>
          </a:p>
        </p:txBody>
      </p:sp>
      <p:sp>
        <p:nvSpPr>
          <p:cNvPr id="9" name="TextBox 8">
            <a:extLst>
              <a:ext uri="{FF2B5EF4-FFF2-40B4-BE49-F238E27FC236}">
                <a16:creationId xmlns:a16="http://schemas.microsoft.com/office/drawing/2014/main" id="{B168ACFD-E25E-2743-BC5E-2D870F496554}"/>
              </a:ext>
            </a:extLst>
          </p:cNvPr>
          <p:cNvSpPr txBox="1"/>
          <p:nvPr/>
        </p:nvSpPr>
        <p:spPr>
          <a:xfrm>
            <a:off x="9778542" y="6454733"/>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2053657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73">
            <a:extLst>
              <a:ext uri="{FF2B5EF4-FFF2-40B4-BE49-F238E27FC236}">
                <a16:creationId xmlns:a16="http://schemas.microsoft.com/office/drawing/2014/main" id="{9B43E0AB-1628-364B-9534-E925E1BB2D8C}"/>
              </a:ext>
            </a:extLst>
          </p:cNvPr>
          <p:cNvSpPr txBox="1"/>
          <p:nvPr/>
        </p:nvSpPr>
        <p:spPr>
          <a:xfrm>
            <a:off x="2692977" y="690503"/>
            <a:ext cx="6719105" cy="213585"/>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Lebensstilmodifizierende Therapie – Gewichtsmanagement, körperliche Aktivität</a:t>
            </a:r>
          </a:p>
        </p:txBody>
      </p:sp>
      <p:sp>
        <p:nvSpPr>
          <p:cNvPr id="5" name="Textfeld 75">
            <a:extLst>
              <a:ext uri="{FF2B5EF4-FFF2-40B4-BE49-F238E27FC236}">
                <a16:creationId xmlns:a16="http://schemas.microsoft.com/office/drawing/2014/main" id="{7FA771EA-9E22-7440-96B2-ABFE0465B118}"/>
              </a:ext>
            </a:extLst>
          </p:cNvPr>
          <p:cNvSpPr txBox="1"/>
          <p:nvPr/>
        </p:nvSpPr>
        <p:spPr>
          <a:xfrm>
            <a:off x="676800" y="1592439"/>
            <a:ext cx="7191147" cy="923330"/>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i="0" u="none" strike="noStrike" kern="0" cap="none" spc="0" normalizeH="0" baseline="0" noProof="0" dirty="0">
                <a:ln>
                  <a:noFill/>
                </a:ln>
                <a:solidFill>
                  <a:prstClr val="black"/>
                </a:solidFill>
                <a:effectLst/>
                <a:uLnTx/>
                <a:uFillTx/>
                <a:latin typeface="Calibri" panose="020F0502020204030204"/>
              </a:rPr>
              <a:t>Anamnestisch bekannte kardiovaskuläre Erkrankung, hohes Risiko für </a:t>
            </a:r>
            <a:r>
              <a:rPr kumimoji="0" lang="de-DE" i="0" u="none" strike="noStrike" kern="0" cap="none" spc="0" normalizeH="0" baseline="0" noProof="0" dirty="0" err="1">
                <a:ln>
                  <a:noFill/>
                </a:ln>
                <a:solidFill>
                  <a:prstClr val="black"/>
                </a:solidFill>
                <a:effectLst/>
                <a:uLnTx/>
                <a:uFillTx/>
                <a:latin typeface="Calibri" panose="020F0502020204030204"/>
              </a:rPr>
              <a:t>atherosklerotische</a:t>
            </a:r>
            <a:r>
              <a:rPr kumimoji="0" lang="de-DE" i="0" u="none" strike="noStrike" kern="0" cap="none" spc="0" normalizeH="0" baseline="0" noProof="0" dirty="0">
                <a:ln>
                  <a:noFill/>
                </a:ln>
                <a:solidFill>
                  <a:prstClr val="black"/>
                </a:solidFill>
                <a:effectLst/>
                <a:uLnTx/>
                <a:uFillTx/>
                <a:latin typeface="Calibri" panose="020F0502020204030204"/>
              </a:rPr>
              <a:t>-kardiovaskuläre Erkrankung, bekannte Herzinsuffizienz oder chronische Nierenerkrankung</a:t>
            </a:r>
          </a:p>
        </p:txBody>
      </p:sp>
      <p:sp>
        <p:nvSpPr>
          <p:cNvPr id="6" name="Textfeld 82">
            <a:extLst>
              <a:ext uri="{FF2B5EF4-FFF2-40B4-BE49-F238E27FC236}">
                <a16:creationId xmlns:a16="http://schemas.microsoft.com/office/drawing/2014/main" id="{DDC6152D-5FB0-4D41-935E-511FABDDAF8E}"/>
              </a:ext>
            </a:extLst>
          </p:cNvPr>
          <p:cNvSpPr txBox="1"/>
          <p:nvPr/>
        </p:nvSpPr>
        <p:spPr>
          <a:xfrm>
            <a:off x="8105493" y="1585533"/>
            <a:ext cx="3582498" cy="923330"/>
          </a:xfrm>
          <a:prstGeom prst="rect">
            <a:avLst/>
          </a:prstGeom>
          <a:solidFill>
            <a:srgbClr val="70AD47">
              <a:lumMod val="60000"/>
              <a:lumOff val="40000"/>
            </a:srgbClr>
          </a:solidFill>
          <a:ln>
            <a:solidFill>
              <a:srgbClr val="70AD47">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i="0" u="none" strike="noStrike" kern="0" cap="none" spc="0" normalizeH="0" baseline="0" noProof="0" dirty="0">
                <a:ln>
                  <a:noFill/>
                </a:ln>
                <a:solidFill>
                  <a:prstClr val="black"/>
                </a:solidFill>
                <a:effectLst/>
                <a:uLnTx/>
                <a:uFillTx/>
                <a:latin typeface="Calibri" panose="020F0502020204030204"/>
              </a:rPr>
              <a:t>Keine bekannte kardiovaskuläre Erkrankung, Herzinsuffizienz oder chronische Niereninsuffizienz</a:t>
            </a:r>
          </a:p>
        </p:txBody>
      </p:sp>
      <p:sp>
        <p:nvSpPr>
          <p:cNvPr id="7" name="Textfeld 101">
            <a:extLst>
              <a:ext uri="{FF2B5EF4-FFF2-40B4-BE49-F238E27FC236}">
                <a16:creationId xmlns:a16="http://schemas.microsoft.com/office/drawing/2014/main" id="{9BCCA05E-B0DC-4C41-B76F-C9976DD0E577}"/>
              </a:ext>
            </a:extLst>
          </p:cNvPr>
          <p:cNvSpPr txBox="1"/>
          <p:nvPr/>
        </p:nvSpPr>
        <p:spPr>
          <a:xfrm>
            <a:off x="2692978" y="1288399"/>
            <a:ext cx="6719105" cy="213585"/>
          </a:xfrm>
          <a:prstGeom prst="rect">
            <a:avLst/>
          </a:prstGeom>
          <a:solidFill>
            <a:srgbClr val="5B9BD5">
              <a:lumMod val="40000"/>
              <a:lumOff val="60000"/>
            </a:srgbClr>
          </a:solidFill>
          <a:ln>
            <a:solidFill>
              <a:srgbClr val="5B9BD5">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Metformin als Basistherapie (wenn keine Kontraindikationen)</a:t>
            </a:r>
          </a:p>
        </p:txBody>
      </p:sp>
      <p:sp>
        <p:nvSpPr>
          <p:cNvPr id="8" name="TextBox 7">
            <a:extLst>
              <a:ext uri="{FF2B5EF4-FFF2-40B4-BE49-F238E27FC236}">
                <a16:creationId xmlns:a16="http://schemas.microsoft.com/office/drawing/2014/main" id="{EED870E8-C1F6-4244-BBD6-1B24F38100D9}"/>
              </a:ext>
            </a:extLst>
          </p:cNvPr>
          <p:cNvSpPr txBox="1"/>
          <p:nvPr/>
        </p:nvSpPr>
        <p:spPr>
          <a:xfrm>
            <a:off x="5760056" y="914556"/>
            <a:ext cx="300082" cy="369332"/>
          </a:xfrm>
          <a:prstGeom prst="rect">
            <a:avLst/>
          </a:prstGeom>
          <a:noFill/>
        </p:spPr>
        <p:txBody>
          <a:bodyPr wrap="none" rtlCol="0">
            <a:spAutoFit/>
          </a:bodyPr>
          <a:lstStyle/>
          <a:p>
            <a:r>
              <a:rPr lang="en-US" dirty="0"/>
              <a:t>+</a:t>
            </a:r>
          </a:p>
        </p:txBody>
      </p:sp>
      <p:sp>
        <p:nvSpPr>
          <p:cNvPr id="9" name="TextBox 8">
            <a:extLst>
              <a:ext uri="{FF2B5EF4-FFF2-40B4-BE49-F238E27FC236}">
                <a16:creationId xmlns:a16="http://schemas.microsoft.com/office/drawing/2014/main" id="{6539A41E-AECA-D14F-AC90-2C83870D4D8F}"/>
              </a:ext>
            </a:extLst>
          </p:cNvPr>
          <p:cNvSpPr txBox="1"/>
          <p:nvPr/>
        </p:nvSpPr>
        <p:spPr>
          <a:xfrm>
            <a:off x="9778542" y="6454733"/>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603495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73">
            <a:extLst>
              <a:ext uri="{FF2B5EF4-FFF2-40B4-BE49-F238E27FC236}">
                <a16:creationId xmlns:a16="http://schemas.microsoft.com/office/drawing/2014/main" id="{9B43E0AB-1628-364B-9534-E925E1BB2D8C}"/>
              </a:ext>
            </a:extLst>
          </p:cNvPr>
          <p:cNvSpPr txBox="1"/>
          <p:nvPr/>
        </p:nvSpPr>
        <p:spPr>
          <a:xfrm>
            <a:off x="2692977" y="690503"/>
            <a:ext cx="6719105" cy="213585"/>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Lebensstilmodifizierende Therapie – Gewichtsmanagement, körperliche Aktivität</a:t>
            </a:r>
          </a:p>
        </p:txBody>
      </p:sp>
      <p:sp>
        <p:nvSpPr>
          <p:cNvPr id="5" name="Textfeld 75">
            <a:extLst>
              <a:ext uri="{FF2B5EF4-FFF2-40B4-BE49-F238E27FC236}">
                <a16:creationId xmlns:a16="http://schemas.microsoft.com/office/drawing/2014/main" id="{7FA771EA-9E22-7440-96B2-ABFE0465B118}"/>
              </a:ext>
            </a:extLst>
          </p:cNvPr>
          <p:cNvSpPr txBox="1"/>
          <p:nvPr/>
        </p:nvSpPr>
        <p:spPr>
          <a:xfrm>
            <a:off x="2456955" y="1639551"/>
            <a:ext cx="7191147" cy="923330"/>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i="0" u="none" strike="noStrike" kern="0" cap="none" spc="0" normalizeH="0" baseline="0" noProof="0" dirty="0">
                <a:ln>
                  <a:noFill/>
                </a:ln>
                <a:solidFill>
                  <a:prstClr val="black"/>
                </a:solidFill>
                <a:effectLst/>
                <a:uLnTx/>
                <a:uFillTx/>
                <a:latin typeface="Calibri" panose="020F0502020204030204"/>
              </a:rPr>
              <a:t>Anamnestisch bekannte kardiovaskuläre Erkrankung, hohes Risiko für </a:t>
            </a:r>
            <a:r>
              <a:rPr kumimoji="0" lang="de-DE" i="0" u="none" strike="noStrike" kern="0" cap="none" spc="0" normalizeH="0" baseline="0" noProof="0" dirty="0" err="1">
                <a:ln>
                  <a:noFill/>
                </a:ln>
                <a:solidFill>
                  <a:prstClr val="black"/>
                </a:solidFill>
                <a:effectLst/>
                <a:uLnTx/>
                <a:uFillTx/>
                <a:latin typeface="Calibri" panose="020F0502020204030204"/>
              </a:rPr>
              <a:t>atherosklerotische</a:t>
            </a:r>
            <a:r>
              <a:rPr kumimoji="0" lang="de-DE" i="0" u="none" strike="noStrike" kern="0" cap="none" spc="0" normalizeH="0" baseline="0" noProof="0" dirty="0">
                <a:ln>
                  <a:noFill/>
                </a:ln>
                <a:solidFill>
                  <a:prstClr val="black"/>
                </a:solidFill>
                <a:effectLst/>
                <a:uLnTx/>
                <a:uFillTx/>
                <a:latin typeface="Calibri" panose="020F0502020204030204"/>
              </a:rPr>
              <a:t>-kardiovaskuläre Erkrankung, bekannte Herzinsuffizienz oder chronische Nierenerkrankung</a:t>
            </a:r>
          </a:p>
        </p:txBody>
      </p:sp>
      <p:sp>
        <p:nvSpPr>
          <p:cNvPr id="7" name="Textfeld 101">
            <a:extLst>
              <a:ext uri="{FF2B5EF4-FFF2-40B4-BE49-F238E27FC236}">
                <a16:creationId xmlns:a16="http://schemas.microsoft.com/office/drawing/2014/main" id="{9BCCA05E-B0DC-4C41-B76F-C9976DD0E577}"/>
              </a:ext>
            </a:extLst>
          </p:cNvPr>
          <p:cNvSpPr txBox="1"/>
          <p:nvPr/>
        </p:nvSpPr>
        <p:spPr>
          <a:xfrm>
            <a:off x="2692978" y="1288399"/>
            <a:ext cx="6719105" cy="213585"/>
          </a:xfrm>
          <a:prstGeom prst="rect">
            <a:avLst/>
          </a:prstGeom>
          <a:solidFill>
            <a:srgbClr val="5B9BD5">
              <a:lumMod val="40000"/>
              <a:lumOff val="60000"/>
            </a:srgbClr>
          </a:solidFill>
          <a:ln>
            <a:solidFill>
              <a:srgbClr val="5B9BD5">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Metformin als Basistherapie (wenn keine Kontraindikationen)</a:t>
            </a:r>
          </a:p>
        </p:txBody>
      </p:sp>
      <p:sp>
        <p:nvSpPr>
          <p:cNvPr id="8" name="TextBox 7">
            <a:extLst>
              <a:ext uri="{FF2B5EF4-FFF2-40B4-BE49-F238E27FC236}">
                <a16:creationId xmlns:a16="http://schemas.microsoft.com/office/drawing/2014/main" id="{EED870E8-C1F6-4244-BBD6-1B24F38100D9}"/>
              </a:ext>
            </a:extLst>
          </p:cNvPr>
          <p:cNvSpPr txBox="1"/>
          <p:nvPr/>
        </p:nvSpPr>
        <p:spPr>
          <a:xfrm>
            <a:off x="5760056" y="914556"/>
            <a:ext cx="300082" cy="369332"/>
          </a:xfrm>
          <a:prstGeom prst="rect">
            <a:avLst/>
          </a:prstGeom>
          <a:noFill/>
        </p:spPr>
        <p:txBody>
          <a:bodyPr wrap="none" rtlCol="0">
            <a:spAutoFit/>
          </a:bodyPr>
          <a:lstStyle/>
          <a:p>
            <a:r>
              <a:rPr lang="en-US" dirty="0"/>
              <a:t>+</a:t>
            </a:r>
          </a:p>
        </p:txBody>
      </p:sp>
      <p:sp>
        <p:nvSpPr>
          <p:cNvPr id="9" name="Abgerundetes Rechteck 33">
            <a:extLst>
              <a:ext uri="{FF2B5EF4-FFF2-40B4-BE49-F238E27FC236}">
                <a16:creationId xmlns:a16="http://schemas.microsoft.com/office/drawing/2014/main" id="{8A14D8C8-3EFD-5C43-91BC-7BEC76A6A71F}"/>
              </a:ext>
            </a:extLst>
          </p:cNvPr>
          <p:cNvSpPr/>
          <p:nvPr/>
        </p:nvSpPr>
        <p:spPr>
          <a:xfrm>
            <a:off x="5212072" y="2589227"/>
            <a:ext cx="2229328" cy="1292223"/>
          </a:xfrm>
          <a:prstGeom prst="roundRect">
            <a:avLst/>
          </a:prstGeom>
          <a:solidFill>
            <a:srgbClr val="5B9BD5">
              <a:lumMod val="40000"/>
              <a:lumOff val="60000"/>
            </a:srgbClr>
          </a:solidFill>
          <a:ln w="12700" cap="flat" cmpd="sng" algn="ctr">
            <a:solidFill>
              <a:srgbClr val="5B9BD5">
                <a:lumMod val="40000"/>
                <a:lumOff val="6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a:ln>
                <a:noFill/>
              </a:ln>
              <a:effectLst/>
              <a:uLnTx/>
              <a:uFillTx/>
              <a:latin typeface="Calibri" panose="020F0502020204030204"/>
              <a:ea typeface="+mn-ea"/>
              <a:cs typeface="+mn-cs"/>
            </a:endParaRPr>
          </a:p>
        </p:txBody>
      </p:sp>
      <p:sp>
        <p:nvSpPr>
          <p:cNvPr id="10" name="Abgerundetes Rechteck 32">
            <a:extLst>
              <a:ext uri="{FF2B5EF4-FFF2-40B4-BE49-F238E27FC236}">
                <a16:creationId xmlns:a16="http://schemas.microsoft.com/office/drawing/2014/main" id="{6069893E-19B1-2F49-A191-B3BE37DE4706}"/>
              </a:ext>
            </a:extLst>
          </p:cNvPr>
          <p:cNvSpPr/>
          <p:nvPr/>
        </p:nvSpPr>
        <p:spPr>
          <a:xfrm>
            <a:off x="2216971" y="2589385"/>
            <a:ext cx="2861678" cy="3831658"/>
          </a:xfrm>
          <a:prstGeom prst="roundRect">
            <a:avLst/>
          </a:prstGeom>
          <a:solidFill>
            <a:srgbClr val="FFC000">
              <a:lumMod val="20000"/>
              <a:lumOff val="80000"/>
            </a:srgbClr>
          </a:solidFill>
          <a:ln w="12700" cap="flat" cmpd="sng" algn="ctr">
            <a:solidFill>
              <a:srgbClr val="FFC000">
                <a:lumMod val="60000"/>
                <a:lumOff val="4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Textfeld 74">
            <a:extLst>
              <a:ext uri="{FF2B5EF4-FFF2-40B4-BE49-F238E27FC236}">
                <a16:creationId xmlns:a16="http://schemas.microsoft.com/office/drawing/2014/main" id="{564367FB-00D3-2644-BE9A-832991F88775}"/>
              </a:ext>
            </a:extLst>
          </p:cNvPr>
          <p:cNvSpPr txBox="1"/>
          <p:nvPr/>
        </p:nvSpPr>
        <p:spPr>
          <a:xfrm>
            <a:off x="2500343" y="2648377"/>
            <a:ext cx="2354427" cy="1517018"/>
          </a:xfrm>
          <a:prstGeom prst="rect">
            <a:avLst/>
          </a:prstGeom>
          <a:solidFill>
            <a:sysClr val="window" lastClr="FFFFFF"/>
          </a:solidFill>
          <a:ln>
            <a:solidFill>
              <a:srgbClr val="FFC000">
                <a:lumMod val="60000"/>
                <a:lumOff val="40000"/>
              </a:srgbClr>
            </a:solidFill>
          </a:ln>
        </p:spPr>
        <p:txBody>
          <a:bodyPr wrap="square" rtlCol="0">
            <a:spAutoFit/>
          </a:bodyPr>
          <a:lstStyle/>
          <a:p>
            <a:pPr marR="0" lvl="0" defTabSz="685800" eaLnBrk="1" fontAlgn="auto" latinLnBrk="0" hangingPunct="1">
              <a:lnSpc>
                <a:spcPct val="100000"/>
              </a:lnSpc>
              <a:spcBef>
                <a:spcPts val="0"/>
              </a:spcBef>
              <a:spcAft>
                <a:spcPts val="0"/>
              </a:spcAft>
              <a:buClrTx/>
              <a:buSzTx/>
              <a:tabLst/>
              <a:defRPr/>
            </a:pPr>
            <a:r>
              <a:rPr kumimoji="0" lang="de-DE" sz="770" b="1" i="0" u="none" strike="noStrike" kern="0" cap="none" spc="0" normalizeH="0" baseline="0" noProof="0" dirty="0">
                <a:ln>
                  <a:noFill/>
                </a:ln>
                <a:solidFill>
                  <a:prstClr val="black"/>
                </a:solidFill>
                <a:effectLst/>
                <a:uLnTx/>
                <a:uFillTx/>
                <a:latin typeface="Calibri" panose="020F0502020204030204"/>
              </a:rPr>
              <a:t>Nachgewiesene </a:t>
            </a:r>
            <a:r>
              <a:rPr kumimoji="0" lang="de-DE" sz="770" b="1" i="0" u="none" strike="noStrike" kern="0" cap="none" spc="0" normalizeH="0" baseline="0" noProof="0" dirty="0" err="1">
                <a:ln>
                  <a:noFill/>
                </a:ln>
                <a:solidFill>
                  <a:prstClr val="black"/>
                </a:solidFill>
                <a:effectLst/>
                <a:uLnTx/>
                <a:uFillTx/>
                <a:latin typeface="Calibri" panose="020F0502020204030204"/>
              </a:rPr>
              <a:t>atherosklerotische</a:t>
            </a:r>
            <a:r>
              <a:rPr lang="de-DE" sz="770" b="1" kern="0" dirty="0">
                <a:solidFill>
                  <a:prstClr val="black"/>
                </a:solidFill>
                <a:latin typeface="Calibri" panose="020F0502020204030204"/>
              </a:rPr>
              <a:t> kardiovaskuläre Erkrankung</a:t>
            </a:r>
          </a:p>
          <a:p>
            <a:pPr marR="0" lvl="0" defTabSz="685800" eaLnBrk="1" fontAlgn="auto" latinLnBrk="0" hangingPunct="1">
              <a:lnSpc>
                <a:spcPct val="100000"/>
              </a:lnSpc>
              <a:spcBef>
                <a:spcPts val="0"/>
              </a:spcBef>
              <a:spcAft>
                <a:spcPts val="0"/>
              </a:spcAft>
              <a:buClrTx/>
              <a:buSzTx/>
              <a:tabLst/>
              <a:defRPr/>
            </a:pPr>
            <a:endParaRPr lang="de-DE" sz="770" kern="0" dirty="0">
              <a:solidFill>
                <a:prstClr val="black"/>
              </a:solidFill>
              <a:latin typeface="Calibri" panose="020F0502020204030204"/>
            </a:endParaRPr>
          </a:p>
          <a:p>
            <a:pPr lvl="0" defTabSz="685800">
              <a:defRPr/>
            </a:pPr>
            <a:r>
              <a:rPr kumimoji="0" lang="de-DE" sz="770" b="1" i="0" u="none" strike="noStrike" kern="0" cap="none" spc="0" normalizeH="0" baseline="0" noProof="0" dirty="0">
                <a:ln>
                  <a:noFill/>
                </a:ln>
                <a:solidFill>
                  <a:prstClr val="black"/>
                </a:solidFill>
                <a:effectLst/>
                <a:uLnTx/>
                <a:uFillTx/>
                <a:latin typeface="Calibri" panose="020F0502020204030204"/>
              </a:rPr>
              <a:t>Hohes Risiko für </a:t>
            </a:r>
            <a:r>
              <a:rPr lang="de-DE" sz="770" b="1" kern="0" dirty="0">
                <a:solidFill>
                  <a:prstClr val="black"/>
                </a:solidFill>
              </a:rPr>
              <a:t>eine </a:t>
            </a:r>
            <a:r>
              <a:rPr lang="de-DE" sz="770" b="1" kern="0" dirty="0" err="1">
                <a:solidFill>
                  <a:prstClr val="black"/>
                </a:solidFill>
              </a:rPr>
              <a:t>atherosklerotisch</a:t>
            </a:r>
            <a:r>
              <a:rPr lang="de-DE" sz="770" b="1" kern="0" dirty="0">
                <a:solidFill>
                  <a:prstClr val="black"/>
                </a:solidFill>
              </a:rPr>
              <a:t>-kardiovaskuläre Erkrankung </a:t>
            </a:r>
            <a:r>
              <a:rPr lang="de-DE" sz="770" kern="0" dirty="0">
                <a:solidFill>
                  <a:prstClr val="black"/>
                </a:solidFill>
              </a:rPr>
              <a:t>(Alter </a:t>
            </a:r>
            <a:r>
              <a:rPr lang="en-US" sz="770" kern="0" dirty="0">
                <a:solidFill>
                  <a:prstClr val="black"/>
                </a:solidFill>
              </a:rPr>
              <a:t>≥</a:t>
            </a:r>
            <a:r>
              <a:rPr lang="en-US" sz="770" dirty="0"/>
              <a:t> </a:t>
            </a:r>
            <a:r>
              <a:rPr lang="de-DE" sz="770" kern="0" dirty="0">
                <a:solidFill>
                  <a:prstClr val="black"/>
                </a:solidFill>
              </a:rPr>
              <a:t>55 Jahre und eines der folgenden Kriterien</a:t>
            </a:r>
          </a:p>
          <a:p>
            <a:pPr marL="171450" lvl="0" indent="12700" defTabSz="685800">
              <a:buFont typeface="Arial" panose="020B0604020202020204" pitchFamily="34" charset="0"/>
              <a:buChar char="•"/>
              <a:defRPr/>
            </a:pPr>
            <a:r>
              <a:rPr lang="de-DE" sz="770" kern="0" dirty="0">
                <a:solidFill>
                  <a:prstClr val="black"/>
                </a:solidFill>
              </a:rPr>
              <a:t>        linksventrikuläre Hypertrophie</a:t>
            </a:r>
          </a:p>
          <a:p>
            <a:pPr marL="171450" lvl="0" indent="12700" defTabSz="685800">
              <a:buFont typeface="Arial" panose="020B0604020202020204" pitchFamily="34" charset="0"/>
              <a:buChar char="•"/>
              <a:defRPr/>
            </a:pPr>
            <a:r>
              <a:rPr lang="de-DE" sz="770" kern="0" dirty="0">
                <a:solidFill>
                  <a:prstClr val="black"/>
                </a:solidFill>
              </a:rPr>
              <a:t>       &gt;50% Stenose der </a:t>
            </a:r>
            <a:r>
              <a:rPr lang="de-DE" sz="770" kern="0" dirty="0" err="1">
                <a:solidFill>
                  <a:prstClr val="black"/>
                </a:solidFill>
              </a:rPr>
              <a:t>Koronarien</a:t>
            </a:r>
            <a:r>
              <a:rPr lang="de-DE" sz="770" kern="0" dirty="0">
                <a:solidFill>
                  <a:prstClr val="black"/>
                </a:solidFill>
              </a:rPr>
              <a:t>,  </a:t>
            </a:r>
          </a:p>
          <a:p>
            <a:pPr marL="171450" lvl="0" defTabSz="685800">
              <a:defRPr/>
            </a:pPr>
            <a:r>
              <a:rPr lang="de-DE" sz="770" kern="0" dirty="0">
                <a:solidFill>
                  <a:prstClr val="black"/>
                </a:solidFill>
              </a:rPr>
              <a:t>         Karotiden oder Beinarterien</a:t>
            </a:r>
          </a:p>
          <a:p>
            <a:pPr marL="171450" lvl="0" indent="12700" defTabSz="685800">
              <a:buFont typeface="Arial" panose="020B0604020202020204" pitchFamily="34" charset="0"/>
              <a:buChar char="•"/>
              <a:defRPr/>
            </a:pPr>
            <a:r>
              <a:rPr lang="de-DE" sz="770" kern="0" dirty="0">
                <a:solidFill>
                  <a:prstClr val="black"/>
                </a:solidFill>
              </a:rPr>
              <a:t>        </a:t>
            </a:r>
            <a:r>
              <a:rPr lang="de-DE" sz="770" kern="0" dirty="0" err="1">
                <a:solidFill>
                  <a:prstClr val="black"/>
                </a:solidFill>
              </a:rPr>
              <a:t>eGFR</a:t>
            </a:r>
            <a:r>
              <a:rPr lang="de-DE" sz="770" kern="0" dirty="0">
                <a:solidFill>
                  <a:prstClr val="black"/>
                </a:solidFill>
              </a:rPr>
              <a:t> &lt;60 ml/min/1,73 m2 (nicht  </a:t>
            </a:r>
          </a:p>
          <a:p>
            <a:pPr marL="171450" lvl="0" defTabSz="685800">
              <a:defRPr/>
            </a:pPr>
            <a:r>
              <a:rPr lang="de-DE" sz="770" kern="0" dirty="0">
                <a:solidFill>
                  <a:prstClr val="black"/>
                </a:solidFill>
              </a:rPr>
              <a:t>        diabetische Nierenerkrankung</a:t>
            </a:r>
          </a:p>
          <a:p>
            <a:pPr marL="342900" lvl="0" indent="-171450" defTabSz="685800">
              <a:buFont typeface="Arial" panose="020B0604020202020204" pitchFamily="34" charset="0"/>
              <a:buChar char="•"/>
              <a:defRPr/>
            </a:pPr>
            <a:r>
              <a:rPr lang="de-DE" sz="788" kern="0" dirty="0">
                <a:solidFill>
                  <a:prstClr val="black"/>
                </a:solidFill>
              </a:rPr>
              <a:t>Albuminurie</a:t>
            </a:r>
          </a:p>
        </p:txBody>
      </p:sp>
      <p:sp>
        <p:nvSpPr>
          <p:cNvPr id="12" name="Textfeld 76">
            <a:extLst>
              <a:ext uri="{FF2B5EF4-FFF2-40B4-BE49-F238E27FC236}">
                <a16:creationId xmlns:a16="http://schemas.microsoft.com/office/drawing/2014/main" id="{C3A7EB82-660B-604E-9FE8-E58FF5900776}"/>
              </a:ext>
            </a:extLst>
          </p:cNvPr>
          <p:cNvSpPr txBox="1"/>
          <p:nvPr/>
        </p:nvSpPr>
        <p:spPr>
          <a:xfrm>
            <a:off x="2216971" y="4515363"/>
            <a:ext cx="1298687" cy="33483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GLP -1 Analogon mit kardiovaskulärem </a:t>
            </a:r>
            <a:r>
              <a:rPr kumimoji="0" lang="de-DE" sz="788" b="0" i="0" u="none" strike="noStrike" kern="0" cap="none" spc="0" normalizeH="0" baseline="0" noProof="0" dirty="0" err="1">
                <a:ln>
                  <a:noFill/>
                </a:ln>
                <a:solidFill>
                  <a:prstClr val="black"/>
                </a:solidFill>
                <a:effectLst/>
                <a:uLnTx/>
                <a:uFillTx/>
                <a:latin typeface="Calibri" panose="020F0502020204030204"/>
              </a:rPr>
              <a:t>Benefit</a:t>
            </a:r>
            <a:r>
              <a:rPr lang="de-DE" sz="788" kern="0" baseline="30000" dirty="0">
                <a:solidFill>
                  <a:prstClr val="black"/>
                </a:solidFill>
                <a:latin typeface="Calibri" panose="020F0502020204030204"/>
              </a:rPr>
              <a:t>1</a:t>
            </a:r>
            <a:endParaRPr kumimoji="0" lang="de-DE" sz="788" b="0" i="0" u="none" strike="noStrike" kern="0" cap="none" spc="0" normalizeH="0" baseline="30000" noProof="0" dirty="0">
              <a:ln>
                <a:noFill/>
              </a:ln>
              <a:solidFill>
                <a:prstClr val="black"/>
              </a:solidFill>
              <a:effectLst/>
              <a:uLnTx/>
              <a:uFillTx/>
              <a:latin typeface="Calibri" panose="020F0502020204030204"/>
            </a:endParaRPr>
          </a:p>
        </p:txBody>
      </p:sp>
      <p:sp>
        <p:nvSpPr>
          <p:cNvPr id="13" name="Textfeld 77">
            <a:extLst>
              <a:ext uri="{FF2B5EF4-FFF2-40B4-BE49-F238E27FC236}">
                <a16:creationId xmlns:a16="http://schemas.microsoft.com/office/drawing/2014/main" id="{99FD9B2E-DBB1-3346-BF5A-34FE9DC263B2}"/>
              </a:ext>
            </a:extLst>
          </p:cNvPr>
          <p:cNvSpPr txBox="1"/>
          <p:nvPr/>
        </p:nvSpPr>
        <p:spPr>
          <a:xfrm>
            <a:off x="5330597" y="3250395"/>
            <a:ext cx="1977142" cy="33483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SGLT2- Hemmer mit nachgewiesenem </a:t>
            </a:r>
            <a:r>
              <a:rPr kumimoji="0" lang="de-DE" sz="788" b="0" i="0" u="none" strike="noStrike" kern="0" cap="none" spc="0" normalizeH="0" baseline="0" noProof="0" dirty="0" err="1">
                <a:ln>
                  <a:noFill/>
                </a:ln>
                <a:solidFill>
                  <a:prstClr val="black"/>
                </a:solidFill>
                <a:effectLst/>
                <a:uLnTx/>
                <a:uFillTx/>
                <a:latin typeface="Calibri" panose="020F0502020204030204"/>
              </a:rPr>
              <a:t>Benefit</a:t>
            </a:r>
            <a:r>
              <a:rPr lang="de-DE" sz="788" kern="0" dirty="0">
                <a:solidFill>
                  <a:prstClr val="black"/>
                </a:solidFill>
                <a:latin typeface="Calibri" panose="020F0502020204030204"/>
              </a:rPr>
              <a:t> in diesem Kollektiv</a:t>
            </a:r>
            <a:r>
              <a:rPr lang="de-DE" sz="788" kern="0" baseline="30000" dirty="0">
                <a:solidFill>
                  <a:prstClr val="black"/>
                </a:solidFill>
                <a:latin typeface="Calibri" panose="020F0502020204030204"/>
              </a:rPr>
              <a:t>2,4</a:t>
            </a:r>
            <a:endParaRPr kumimoji="0" lang="de-DE" sz="788" b="0" i="0" u="none" strike="noStrike" kern="0" cap="none" spc="0" normalizeH="0" baseline="30000" noProof="0" dirty="0">
              <a:ln>
                <a:noFill/>
              </a:ln>
              <a:solidFill>
                <a:prstClr val="black"/>
              </a:solidFill>
              <a:effectLst/>
              <a:uLnTx/>
              <a:uFillTx/>
              <a:latin typeface="Calibri" panose="020F0502020204030204"/>
            </a:endParaRPr>
          </a:p>
        </p:txBody>
      </p:sp>
      <p:sp>
        <p:nvSpPr>
          <p:cNvPr id="14" name="Textfeld 78">
            <a:extLst>
              <a:ext uri="{FF2B5EF4-FFF2-40B4-BE49-F238E27FC236}">
                <a16:creationId xmlns:a16="http://schemas.microsoft.com/office/drawing/2014/main" id="{68041712-44A7-9F4E-B86F-0260331ACD3A}"/>
              </a:ext>
            </a:extLst>
          </p:cNvPr>
          <p:cNvSpPr txBox="1"/>
          <p:nvPr/>
        </p:nvSpPr>
        <p:spPr>
          <a:xfrm>
            <a:off x="5345733" y="2741032"/>
            <a:ext cx="1962006" cy="4001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effectLst/>
                <a:uLnTx/>
                <a:uFillTx/>
                <a:latin typeface="+mj-lt"/>
              </a:rPr>
              <a:t>Herzinsuffizienz (insbesondere </a:t>
            </a:r>
            <a:r>
              <a:rPr kumimoji="0" lang="de-DE" sz="1000" b="1" i="0" u="none" strike="noStrike" kern="0" cap="none" spc="0" normalizeH="0" baseline="0" noProof="0" dirty="0" err="1">
                <a:ln>
                  <a:noFill/>
                </a:ln>
                <a:effectLst/>
                <a:uLnTx/>
                <a:uFillTx/>
                <a:latin typeface="+mj-lt"/>
              </a:rPr>
              <a:t>HFrEF</a:t>
            </a:r>
            <a:r>
              <a:rPr kumimoji="0" lang="de-DE" sz="1000" b="1" i="0" u="none" strike="noStrike" kern="0" cap="none" spc="0" normalizeH="0" baseline="0" noProof="0" dirty="0">
                <a:ln>
                  <a:noFill/>
                </a:ln>
                <a:effectLst/>
                <a:uLnTx/>
                <a:uFillTx/>
                <a:latin typeface="+mj-lt"/>
              </a:rPr>
              <a:t>)</a:t>
            </a:r>
          </a:p>
        </p:txBody>
      </p:sp>
      <p:sp>
        <p:nvSpPr>
          <p:cNvPr id="15" name="Textfeld 80">
            <a:extLst>
              <a:ext uri="{FF2B5EF4-FFF2-40B4-BE49-F238E27FC236}">
                <a16:creationId xmlns:a16="http://schemas.microsoft.com/office/drawing/2014/main" id="{305133F7-CC26-5C45-9BD8-209330C14CBD}"/>
              </a:ext>
            </a:extLst>
          </p:cNvPr>
          <p:cNvSpPr txBox="1"/>
          <p:nvPr/>
        </p:nvSpPr>
        <p:spPr>
          <a:xfrm>
            <a:off x="2430781" y="4934888"/>
            <a:ext cx="2372915" cy="21358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HbA1c über dem Zielbereich</a:t>
            </a:r>
          </a:p>
        </p:txBody>
      </p:sp>
      <p:sp>
        <p:nvSpPr>
          <p:cNvPr id="16" name="Textfeld 88">
            <a:extLst>
              <a:ext uri="{FF2B5EF4-FFF2-40B4-BE49-F238E27FC236}">
                <a16:creationId xmlns:a16="http://schemas.microsoft.com/office/drawing/2014/main" id="{69B4824F-FCDC-7946-846C-C5E78E151286}"/>
              </a:ext>
            </a:extLst>
          </p:cNvPr>
          <p:cNvSpPr txBox="1"/>
          <p:nvPr/>
        </p:nvSpPr>
        <p:spPr>
          <a:xfrm>
            <a:off x="2430781" y="5215762"/>
            <a:ext cx="2372915" cy="1062342"/>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Medikament mit dokumentierter kardiovaskulärer Sicherheit</a:t>
            </a:r>
          </a:p>
          <a:p>
            <a:pPr marL="0" marR="0" lvl="0" indent="0" defTabSz="685800" eaLnBrk="1" fontAlgn="auto" latinLnBrk="0" hangingPunct="1">
              <a:lnSpc>
                <a:spcPct val="100000"/>
              </a:lnSpc>
              <a:spcBef>
                <a:spcPts val="0"/>
              </a:spcBef>
              <a:spcAft>
                <a:spcPts val="0"/>
              </a:spcAft>
              <a:buClrTx/>
              <a:buSzTx/>
              <a:buFontTx/>
              <a:buNone/>
              <a:tabLst/>
              <a:defRPr/>
            </a:pPr>
            <a:endParaRPr kumimoji="0" lang="de-DE" sz="788" b="0" i="0" u="none" strike="noStrike" kern="0" cap="none" spc="0" normalizeH="0" baseline="0" noProof="0" dirty="0">
              <a:ln>
                <a:noFill/>
              </a:ln>
              <a:solidFill>
                <a:prstClr val="black"/>
              </a:solidFill>
              <a:effectLst/>
              <a:uLnTx/>
              <a:uFillTx/>
              <a:latin typeface="Calibri" panose="020F0502020204030204"/>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GLP-1 Analogon, SGLT-2 Hemmer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DPP-4 Hemmer falls kein GLP-1 Analogon</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Basalinsulin</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788" b="0" i="0" u="none" strike="noStrike" kern="0" cap="none" spc="0" normalizeH="0" baseline="0" noProof="0" dirty="0">
              <a:ln>
                <a:noFill/>
              </a:ln>
              <a:solidFill>
                <a:prstClr val="black"/>
              </a:solidFill>
              <a:effectLst/>
              <a:uLnTx/>
              <a:uFillTx/>
              <a:latin typeface="Calibri" panose="020F0502020204030204"/>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err="1">
                <a:ln>
                  <a:noFill/>
                </a:ln>
                <a:solidFill>
                  <a:prstClr val="black"/>
                </a:solidFill>
                <a:effectLst/>
                <a:uLnTx/>
                <a:uFillTx/>
                <a:latin typeface="Calibri" panose="020F0502020204030204"/>
              </a:rPr>
              <a:t>Sulfonylharnstoff</a:t>
            </a:r>
            <a:endParaRPr kumimoji="0" lang="de-DE" sz="788" b="0" i="0" u="none" strike="noStrike" kern="0" cap="none" spc="0" normalizeH="0" baseline="0" noProof="0" dirty="0">
              <a:ln>
                <a:noFill/>
              </a:ln>
              <a:solidFill>
                <a:prstClr val="black"/>
              </a:solidFill>
              <a:effectLst/>
              <a:uLnTx/>
              <a:uFillTx/>
              <a:latin typeface="Calibri" panose="020F0502020204030204"/>
            </a:endParaRPr>
          </a:p>
        </p:txBody>
      </p:sp>
      <p:sp>
        <p:nvSpPr>
          <p:cNvPr id="17" name="Textfeld 100">
            <a:extLst>
              <a:ext uri="{FF2B5EF4-FFF2-40B4-BE49-F238E27FC236}">
                <a16:creationId xmlns:a16="http://schemas.microsoft.com/office/drawing/2014/main" id="{21BD5C25-3881-AD4C-938D-D2B6F41B1CBE}"/>
              </a:ext>
            </a:extLst>
          </p:cNvPr>
          <p:cNvSpPr txBox="1"/>
          <p:nvPr/>
        </p:nvSpPr>
        <p:spPr>
          <a:xfrm>
            <a:off x="2304343" y="6409476"/>
            <a:ext cx="6276021" cy="456087"/>
          </a:xfrm>
          <a:prstGeom prst="rect">
            <a:avLst/>
          </a:prstGeom>
          <a:noFill/>
        </p:spPr>
        <p:txBody>
          <a:bodyPr wrap="square" rtlCol="0">
            <a:spAutoFit/>
          </a:bodyPr>
          <a:lstStyle/>
          <a:p>
            <a:pPr defTabSz="685800" fontAlgn="auto">
              <a:spcBef>
                <a:spcPts val="0"/>
              </a:spcBef>
              <a:spcAft>
                <a:spcPts val="0"/>
              </a:spcAft>
            </a:pPr>
            <a:r>
              <a:rPr lang="de-DE" sz="788" baseline="30000" dirty="0">
                <a:solidFill>
                  <a:prstClr val="black"/>
                </a:solidFill>
                <a:latin typeface="Calibri" panose="020F0502020204030204"/>
              </a:rPr>
              <a:t>1 </a:t>
            </a:r>
            <a:r>
              <a:rPr lang="de-DE" sz="788" dirty="0">
                <a:solidFill>
                  <a:prstClr val="black"/>
                </a:solidFill>
                <a:latin typeface="Calibri" panose="020F0502020204030204"/>
              </a:rPr>
              <a:t>entsprechend der Darstellung in Tabelle 1; </a:t>
            </a:r>
            <a:r>
              <a:rPr lang="de-DE" sz="788" baseline="30000" dirty="0">
                <a:solidFill>
                  <a:prstClr val="black"/>
                </a:solidFill>
                <a:latin typeface="Calibri" panose="020F0502020204030204"/>
              </a:rPr>
              <a:t>2</a:t>
            </a:r>
            <a:r>
              <a:rPr lang="de-DE" sz="788" dirty="0">
                <a:solidFill>
                  <a:prstClr val="black"/>
                </a:solidFill>
                <a:latin typeface="Calibri" panose="020F0502020204030204"/>
              </a:rPr>
              <a:t>entsprechend der Darstellung in Tabelle 2; </a:t>
            </a:r>
            <a:r>
              <a:rPr lang="de-DE" sz="788" baseline="30000" dirty="0">
                <a:solidFill>
                  <a:prstClr val="black"/>
                </a:solidFill>
                <a:latin typeface="Calibri" panose="020F0502020204030204"/>
              </a:rPr>
              <a:t>3 </a:t>
            </a:r>
            <a:r>
              <a:rPr lang="de-DE" sz="788" dirty="0">
                <a:solidFill>
                  <a:prstClr val="black"/>
                </a:solidFill>
                <a:latin typeface="Calibri" panose="020F0502020204030204"/>
              </a:rPr>
              <a:t>entsprechend Darstellung in Tabelle 3</a:t>
            </a:r>
          </a:p>
          <a:p>
            <a:pPr defTabSz="685800" fontAlgn="auto">
              <a:spcBef>
                <a:spcPts val="0"/>
              </a:spcBef>
              <a:spcAft>
                <a:spcPts val="0"/>
              </a:spcAft>
            </a:pPr>
            <a:r>
              <a:rPr lang="de-DE" sz="788" baseline="30000" dirty="0">
                <a:solidFill>
                  <a:prstClr val="black"/>
                </a:solidFill>
                <a:latin typeface="Calibri" panose="020F0502020204030204"/>
              </a:rPr>
              <a:t>4</a:t>
            </a:r>
            <a:r>
              <a:rPr lang="de-DE" sz="788" dirty="0">
                <a:solidFill>
                  <a:prstClr val="black"/>
                </a:solidFill>
                <a:latin typeface="Calibri" panose="020F0502020204030204"/>
              </a:rPr>
              <a:t> </a:t>
            </a:r>
            <a:r>
              <a:rPr lang="de-DE" sz="788" kern="0" dirty="0">
                <a:solidFill>
                  <a:prstClr val="black"/>
                </a:solidFill>
              </a:rPr>
              <a:t>solange die </a:t>
            </a:r>
            <a:r>
              <a:rPr lang="de-DE" sz="788" kern="0" dirty="0" err="1">
                <a:solidFill>
                  <a:prstClr val="black"/>
                </a:solidFill>
              </a:rPr>
              <a:t>eGFR</a:t>
            </a:r>
            <a:r>
              <a:rPr lang="de-DE" sz="788" kern="0" dirty="0">
                <a:solidFill>
                  <a:prstClr val="black"/>
                </a:solidFill>
              </a:rPr>
              <a:t> die Verschreibung zulässt </a:t>
            </a:r>
          </a:p>
          <a:p>
            <a:pPr defTabSz="685800" fontAlgn="auto">
              <a:spcBef>
                <a:spcPts val="0"/>
              </a:spcBef>
              <a:spcAft>
                <a:spcPts val="0"/>
              </a:spcAft>
            </a:pPr>
            <a:r>
              <a:rPr lang="de-DE" sz="788" dirty="0" err="1">
                <a:solidFill>
                  <a:prstClr val="black"/>
                </a:solidFill>
                <a:latin typeface="Calibri" panose="020F0502020204030204"/>
              </a:rPr>
              <a:t>HFrEF</a:t>
            </a:r>
            <a:r>
              <a:rPr lang="de-DE" sz="788" dirty="0">
                <a:solidFill>
                  <a:prstClr val="black"/>
                </a:solidFill>
                <a:latin typeface="Calibri" panose="020F0502020204030204"/>
              </a:rPr>
              <a:t> Heart </a:t>
            </a:r>
            <a:r>
              <a:rPr lang="de-DE" sz="788" dirty="0" err="1">
                <a:solidFill>
                  <a:prstClr val="black"/>
                </a:solidFill>
                <a:latin typeface="Calibri" panose="020F0502020204030204"/>
              </a:rPr>
              <a:t>failure</a:t>
            </a:r>
            <a:r>
              <a:rPr lang="de-DE" sz="788" dirty="0">
                <a:solidFill>
                  <a:prstClr val="black"/>
                </a:solidFill>
                <a:latin typeface="Calibri" panose="020F0502020204030204"/>
              </a:rPr>
              <a:t> </a:t>
            </a:r>
            <a:r>
              <a:rPr lang="de-DE" sz="788" dirty="0" err="1">
                <a:solidFill>
                  <a:prstClr val="black"/>
                </a:solidFill>
                <a:latin typeface="Calibri" panose="020F0502020204030204"/>
              </a:rPr>
              <a:t>with</a:t>
            </a:r>
            <a:r>
              <a:rPr lang="de-DE" sz="788" dirty="0">
                <a:solidFill>
                  <a:prstClr val="black"/>
                </a:solidFill>
                <a:latin typeface="Calibri" panose="020F0502020204030204"/>
              </a:rPr>
              <a:t> </a:t>
            </a:r>
            <a:r>
              <a:rPr lang="de-DE" sz="788" dirty="0" err="1">
                <a:solidFill>
                  <a:prstClr val="black"/>
                </a:solidFill>
                <a:latin typeface="Calibri" panose="020F0502020204030204"/>
              </a:rPr>
              <a:t>reduced</a:t>
            </a:r>
            <a:r>
              <a:rPr lang="de-DE" sz="788" dirty="0">
                <a:solidFill>
                  <a:prstClr val="black"/>
                </a:solidFill>
                <a:latin typeface="Calibri" panose="020F0502020204030204"/>
              </a:rPr>
              <a:t> </a:t>
            </a:r>
            <a:r>
              <a:rPr lang="de-DE" sz="788" dirty="0" err="1">
                <a:solidFill>
                  <a:prstClr val="black"/>
                </a:solidFill>
                <a:latin typeface="Calibri" panose="020F0502020204030204"/>
              </a:rPr>
              <a:t>ejection</a:t>
            </a:r>
            <a:r>
              <a:rPr lang="de-DE" sz="788" dirty="0">
                <a:solidFill>
                  <a:prstClr val="black"/>
                </a:solidFill>
                <a:latin typeface="Calibri" panose="020F0502020204030204"/>
              </a:rPr>
              <a:t> </a:t>
            </a:r>
            <a:r>
              <a:rPr lang="de-DE" sz="788" dirty="0" err="1">
                <a:solidFill>
                  <a:prstClr val="black"/>
                </a:solidFill>
                <a:latin typeface="Calibri" panose="020F0502020204030204"/>
              </a:rPr>
              <a:t>fraction</a:t>
            </a:r>
            <a:r>
              <a:rPr lang="de-DE" sz="788" dirty="0">
                <a:solidFill>
                  <a:prstClr val="black"/>
                </a:solidFill>
                <a:latin typeface="Calibri" panose="020F0502020204030204"/>
              </a:rPr>
              <a:t> </a:t>
            </a:r>
          </a:p>
        </p:txBody>
      </p:sp>
      <p:sp>
        <p:nvSpPr>
          <p:cNvPr id="18" name="Abgerundetes Rechteck 33">
            <a:extLst>
              <a:ext uri="{FF2B5EF4-FFF2-40B4-BE49-F238E27FC236}">
                <a16:creationId xmlns:a16="http://schemas.microsoft.com/office/drawing/2014/main" id="{35C1D266-40B1-024E-858A-4CE60144CF9B}"/>
              </a:ext>
            </a:extLst>
          </p:cNvPr>
          <p:cNvSpPr/>
          <p:nvPr/>
        </p:nvSpPr>
        <p:spPr>
          <a:xfrm>
            <a:off x="7586689" y="2585381"/>
            <a:ext cx="2229328" cy="3812367"/>
          </a:xfrm>
          <a:prstGeom prst="roundRect">
            <a:avLst/>
          </a:prstGeom>
          <a:solidFill>
            <a:srgbClr val="EB613D"/>
          </a:solidFill>
          <a:ln w="12700" cap="flat" cmpd="sng" algn="ctr">
            <a:solidFill>
              <a:srgbClr val="5B9BD5">
                <a:lumMod val="40000"/>
                <a:lumOff val="6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9" name="Textfeld 78">
            <a:extLst>
              <a:ext uri="{FF2B5EF4-FFF2-40B4-BE49-F238E27FC236}">
                <a16:creationId xmlns:a16="http://schemas.microsoft.com/office/drawing/2014/main" id="{B7EFA03F-4F76-2544-A63A-85B9305E9C7A}"/>
              </a:ext>
            </a:extLst>
          </p:cNvPr>
          <p:cNvSpPr txBox="1"/>
          <p:nvPr/>
        </p:nvSpPr>
        <p:spPr>
          <a:xfrm>
            <a:off x="7735627" y="2739138"/>
            <a:ext cx="1962006" cy="4001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000" i="0" u="none" strike="noStrike" kern="0" cap="none" spc="0" normalizeH="0" baseline="0" noProof="0" dirty="0">
                <a:ln>
                  <a:noFill/>
                </a:ln>
                <a:solidFill>
                  <a:prstClr val="black"/>
                </a:solidFill>
                <a:effectLst/>
                <a:uLnTx/>
                <a:uFillTx/>
                <a:latin typeface="+mj-lt"/>
              </a:rPr>
              <a:t>Chronische Nierenerkrankung mit Albuminurie</a:t>
            </a:r>
          </a:p>
        </p:txBody>
      </p:sp>
      <p:sp>
        <p:nvSpPr>
          <p:cNvPr id="20" name="Textfeld 77">
            <a:extLst>
              <a:ext uri="{FF2B5EF4-FFF2-40B4-BE49-F238E27FC236}">
                <a16:creationId xmlns:a16="http://schemas.microsoft.com/office/drawing/2014/main" id="{6F4C52BA-27DC-674D-B5DF-85E825BBB013}"/>
              </a:ext>
            </a:extLst>
          </p:cNvPr>
          <p:cNvSpPr txBox="1"/>
          <p:nvPr/>
        </p:nvSpPr>
        <p:spPr>
          <a:xfrm>
            <a:off x="7741182" y="3384802"/>
            <a:ext cx="1977142" cy="33483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de-DE" sz="788" kern="0" dirty="0">
                <a:solidFill>
                  <a:prstClr val="black"/>
                </a:solidFill>
                <a:latin typeface="Calibri" panose="020F0502020204030204"/>
              </a:rPr>
              <a:t>SGLT2-Hemmer mit nachgewiesenem </a:t>
            </a:r>
            <a:r>
              <a:rPr lang="de-DE" sz="788" kern="0" dirty="0" err="1">
                <a:solidFill>
                  <a:prstClr val="black"/>
                </a:solidFill>
                <a:latin typeface="Calibri" panose="020F0502020204030204"/>
              </a:rPr>
              <a:t>Benefit</a:t>
            </a:r>
            <a:r>
              <a:rPr lang="de-DE" sz="788" kern="0" dirty="0">
                <a:solidFill>
                  <a:prstClr val="black"/>
                </a:solidFill>
                <a:latin typeface="Calibri" panose="020F0502020204030204"/>
              </a:rPr>
              <a:t> in diesem Kollektiv</a:t>
            </a:r>
            <a:r>
              <a:rPr lang="de-DE" sz="788" kern="0" baseline="30000" dirty="0">
                <a:solidFill>
                  <a:prstClr val="black"/>
                </a:solidFill>
                <a:latin typeface="Calibri" panose="020F0502020204030204"/>
              </a:rPr>
              <a:t>3,4</a:t>
            </a:r>
            <a:endParaRPr kumimoji="0" lang="de-DE" sz="788" b="0" i="0" u="none" strike="noStrike" kern="0" cap="none" spc="0" normalizeH="0" noProof="0" dirty="0">
              <a:ln>
                <a:noFill/>
              </a:ln>
              <a:solidFill>
                <a:prstClr val="black"/>
              </a:solidFill>
              <a:effectLst/>
              <a:uLnTx/>
              <a:uFillTx/>
              <a:latin typeface="Calibri" panose="020F0502020204030204"/>
            </a:endParaRPr>
          </a:p>
        </p:txBody>
      </p:sp>
      <p:sp>
        <p:nvSpPr>
          <p:cNvPr id="21" name="Textfeld 77">
            <a:extLst>
              <a:ext uri="{FF2B5EF4-FFF2-40B4-BE49-F238E27FC236}">
                <a16:creationId xmlns:a16="http://schemas.microsoft.com/office/drawing/2014/main" id="{5A5CECD6-BB66-FA40-8435-13ABA013E549}"/>
              </a:ext>
            </a:extLst>
          </p:cNvPr>
          <p:cNvSpPr txBox="1"/>
          <p:nvPr/>
        </p:nvSpPr>
        <p:spPr>
          <a:xfrm>
            <a:off x="7730749" y="4134006"/>
            <a:ext cx="1966884" cy="456087"/>
          </a:xfrm>
          <a:prstGeom prst="rect">
            <a:avLst/>
          </a:prstGeom>
          <a:solidFill>
            <a:sysClr val="window" lastClr="FFFFFF"/>
          </a:solidFill>
          <a:ln>
            <a:solidFill>
              <a:srgbClr val="FFC000">
                <a:lumMod val="60000"/>
                <a:lumOff val="40000"/>
              </a:srgbClr>
            </a:solidFill>
          </a:ln>
        </p:spPr>
        <p:txBody>
          <a:bodyPr wrap="square" rtlCol="0">
            <a:spAutoFit/>
          </a:bodyPr>
          <a:lstStyle/>
          <a:p>
            <a:pPr lvl="0" defTabSz="685800">
              <a:defRPr/>
            </a:pPr>
            <a:r>
              <a:rPr lang="de-DE" sz="788" kern="0" dirty="0">
                <a:solidFill>
                  <a:prstClr val="black"/>
                </a:solidFill>
              </a:rPr>
              <a:t>SGLT2-Hemmer mit nachgewiesenem Benefit</a:t>
            </a:r>
            <a:r>
              <a:rPr lang="de-DE" sz="788" kern="0" baseline="30000" dirty="0">
                <a:solidFill>
                  <a:prstClr val="black"/>
                </a:solidFill>
              </a:rPr>
              <a:t>1 </a:t>
            </a:r>
            <a:r>
              <a:rPr lang="de-DE" sz="788" kern="0" dirty="0">
                <a:solidFill>
                  <a:prstClr val="black"/>
                </a:solidFill>
              </a:rPr>
              <a:t>in CVOTs von Patienten mit T2D</a:t>
            </a:r>
            <a:r>
              <a:rPr lang="de-DE" sz="788" kern="0" baseline="30000" dirty="0">
                <a:solidFill>
                  <a:prstClr val="black"/>
                </a:solidFill>
              </a:rPr>
              <a:t>4</a:t>
            </a:r>
          </a:p>
        </p:txBody>
      </p:sp>
      <p:sp>
        <p:nvSpPr>
          <p:cNvPr id="22" name="Textfeld 77">
            <a:extLst>
              <a:ext uri="{FF2B5EF4-FFF2-40B4-BE49-F238E27FC236}">
                <a16:creationId xmlns:a16="http://schemas.microsoft.com/office/drawing/2014/main" id="{FAFB0452-D44D-0941-9E58-3FC5CE615403}"/>
              </a:ext>
            </a:extLst>
          </p:cNvPr>
          <p:cNvSpPr txBox="1"/>
          <p:nvPr/>
        </p:nvSpPr>
        <p:spPr>
          <a:xfrm>
            <a:off x="7741182" y="5147323"/>
            <a:ext cx="1977142" cy="334835"/>
          </a:xfrm>
          <a:prstGeom prst="rect">
            <a:avLst/>
          </a:prstGeom>
          <a:solidFill>
            <a:schemeClr val="bg1"/>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noProof="0" dirty="0">
                <a:ln>
                  <a:noFill/>
                </a:ln>
                <a:solidFill>
                  <a:prstClr val="black"/>
                </a:solidFill>
                <a:effectLst/>
                <a:uLnTx/>
                <a:uFillTx/>
                <a:latin typeface="Calibri" panose="020F0502020204030204"/>
              </a:rPr>
              <a:t>GLP1-Analogon mit </a:t>
            </a:r>
            <a:r>
              <a:rPr lang="de-DE" sz="788" kern="0" dirty="0">
                <a:solidFill>
                  <a:prstClr val="black"/>
                </a:solidFill>
                <a:latin typeface="Calibri" panose="020F0502020204030204"/>
              </a:rPr>
              <a:t>kardiovaskulärem Benefit</a:t>
            </a:r>
            <a:r>
              <a:rPr lang="de-DE" sz="788" kern="0" baseline="30000" dirty="0">
                <a:solidFill>
                  <a:prstClr val="black"/>
                </a:solidFill>
                <a:latin typeface="Calibri" panose="020F0502020204030204"/>
              </a:rPr>
              <a:t>1</a:t>
            </a:r>
            <a:r>
              <a:rPr kumimoji="0" lang="de-DE" sz="788" b="0" i="0" u="none" strike="noStrike" kern="0" cap="none" spc="0" normalizeH="0" noProof="0" dirty="0">
                <a:ln>
                  <a:noFill/>
                </a:ln>
                <a:solidFill>
                  <a:prstClr val="black"/>
                </a:solidFill>
                <a:effectLst/>
                <a:uLnTx/>
                <a:uFillTx/>
                <a:latin typeface="Calibri" panose="020F0502020204030204"/>
              </a:rPr>
              <a:t> </a:t>
            </a:r>
          </a:p>
        </p:txBody>
      </p:sp>
      <p:sp>
        <p:nvSpPr>
          <p:cNvPr id="23" name="Textfeld 77">
            <a:extLst>
              <a:ext uri="{FF2B5EF4-FFF2-40B4-BE49-F238E27FC236}">
                <a16:creationId xmlns:a16="http://schemas.microsoft.com/office/drawing/2014/main" id="{8BAF5335-762E-7840-A616-FE74AAE8DAC2}"/>
              </a:ext>
            </a:extLst>
          </p:cNvPr>
          <p:cNvSpPr txBox="1"/>
          <p:nvPr/>
        </p:nvSpPr>
        <p:spPr>
          <a:xfrm>
            <a:off x="3636498" y="4515364"/>
            <a:ext cx="1362615" cy="33483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SGLT2- Hemmer mit kardiovaskulärem Benefit</a:t>
            </a:r>
            <a:r>
              <a:rPr kumimoji="0" lang="de-DE" sz="788" b="0" i="0" u="none" strike="noStrike" kern="0" cap="none" spc="0" normalizeH="0" baseline="30000" noProof="0" dirty="0">
                <a:ln>
                  <a:noFill/>
                </a:ln>
                <a:solidFill>
                  <a:prstClr val="black"/>
                </a:solidFill>
                <a:effectLst/>
                <a:uLnTx/>
                <a:uFillTx/>
                <a:latin typeface="Calibri" panose="020F0502020204030204"/>
              </a:rPr>
              <a:t>1</a:t>
            </a:r>
            <a:r>
              <a:rPr lang="de-DE" sz="788" kern="0" baseline="30000" dirty="0">
                <a:solidFill>
                  <a:prstClr val="black"/>
                </a:solidFill>
                <a:latin typeface="Calibri" panose="020F0502020204030204"/>
              </a:rPr>
              <a:t>,4</a:t>
            </a:r>
            <a:endParaRPr kumimoji="0" lang="de-DE" sz="788" b="0" i="0" u="none" strike="noStrike" kern="0" cap="none" spc="0" normalizeH="0" baseline="30000" noProof="0" dirty="0">
              <a:ln>
                <a:noFill/>
              </a:ln>
              <a:solidFill>
                <a:prstClr val="black"/>
              </a:solidFill>
              <a:effectLst/>
              <a:uLnTx/>
              <a:uFillTx/>
              <a:latin typeface="Calibri" panose="020F0502020204030204"/>
            </a:endParaRPr>
          </a:p>
        </p:txBody>
      </p:sp>
      <p:sp>
        <p:nvSpPr>
          <p:cNvPr id="24" name="TextBox 23">
            <a:extLst>
              <a:ext uri="{FF2B5EF4-FFF2-40B4-BE49-F238E27FC236}">
                <a16:creationId xmlns:a16="http://schemas.microsoft.com/office/drawing/2014/main" id="{39CC063A-C1F6-D24F-8EA0-116FE5F45B63}"/>
              </a:ext>
            </a:extLst>
          </p:cNvPr>
          <p:cNvSpPr txBox="1"/>
          <p:nvPr/>
        </p:nvSpPr>
        <p:spPr>
          <a:xfrm>
            <a:off x="7689306" y="3162109"/>
            <a:ext cx="745717" cy="246221"/>
          </a:xfrm>
          <a:prstGeom prst="rect">
            <a:avLst/>
          </a:prstGeom>
          <a:noFill/>
        </p:spPr>
        <p:txBody>
          <a:bodyPr wrap="none" rtlCol="0">
            <a:spAutoFit/>
          </a:bodyPr>
          <a:lstStyle/>
          <a:p>
            <a:r>
              <a:rPr lang="en-US" sz="1000" dirty="0" err="1"/>
              <a:t>Bevorzugt</a:t>
            </a:r>
            <a:r>
              <a:rPr lang="en-US" sz="1000" dirty="0"/>
              <a:t>:</a:t>
            </a:r>
          </a:p>
        </p:txBody>
      </p:sp>
      <p:sp>
        <p:nvSpPr>
          <p:cNvPr id="25" name="TextBox 24">
            <a:extLst>
              <a:ext uri="{FF2B5EF4-FFF2-40B4-BE49-F238E27FC236}">
                <a16:creationId xmlns:a16="http://schemas.microsoft.com/office/drawing/2014/main" id="{A532FBEC-001C-6E4C-9F24-A8ABD967EDFE}"/>
              </a:ext>
            </a:extLst>
          </p:cNvPr>
          <p:cNvSpPr txBox="1"/>
          <p:nvPr/>
        </p:nvSpPr>
        <p:spPr>
          <a:xfrm>
            <a:off x="7652731" y="3921059"/>
            <a:ext cx="731290" cy="246221"/>
          </a:xfrm>
          <a:prstGeom prst="rect">
            <a:avLst/>
          </a:prstGeom>
          <a:noFill/>
        </p:spPr>
        <p:txBody>
          <a:bodyPr wrap="none" rtlCol="0">
            <a:spAutoFit/>
          </a:bodyPr>
          <a:lstStyle/>
          <a:p>
            <a:r>
              <a:rPr lang="en-US" sz="1000" dirty="0" err="1"/>
              <a:t>Alternativ</a:t>
            </a:r>
            <a:r>
              <a:rPr lang="en-US" sz="1000" dirty="0"/>
              <a:t>:</a:t>
            </a:r>
          </a:p>
        </p:txBody>
      </p:sp>
      <p:sp>
        <p:nvSpPr>
          <p:cNvPr id="26" name="TextBox 25">
            <a:extLst>
              <a:ext uri="{FF2B5EF4-FFF2-40B4-BE49-F238E27FC236}">
                <a16:creationId xmlns:a16="http://schemas.microsoft.com/office/drawing/2014/main" id="{AC076924-911A-7C43-90E3-EFB02E573E9E}"/>
              </a:ext>
            </a:extLst>
          </p:cNvPr>
          <p:cNvSpPr txBox="1"/>
          <p:nvPr/>
        </p:nvSpPr>
        <p:spPr>
          <a:xfrm>
            <a:off x="7652731" y="4876055"/>
            <a:ext cx="2108269" cy="246221"/>
          </a:xfrm>
          <a:prstGeom prst="rect">
            <a:avLst/>
          </a:prstGeom>
          <a:noFill/>
        </p:spPr>
        <p:txBody>
          <a:bodyPr wrap="none" rtlCol="0">
            <a:spAutoFit/>
          </a:bodyPr>
          <a:lstStyle/>
          <a:p>
            <a:r>
              <a:rPr lang="en-US" sz="1000" dirty="0" err="1"/>
              <a:t>Wenn</a:t>
            </a:r>
            <a:r>
              <a:rPr lang="en-US" sz="1000" dirty="0"/>
              <a:t> SGLT2-Hemmer </a:t>
            </a:r>
            <a:r>
              <a:rPr lang="en-US" sz="1000" dirty="0" err="1"/>
              <a:t>nicht</a:t>
            </a:r>
            <a:r>
              <a:rPr lang="en-US" sz="1000" dirty="0"/>
              <a:t> </a:t>
            </a:r>
            <a:r>
              <a:rPr lang="en-US" sz="1000" dirty="0" err="1"/>
              <a:t>möglich</a:t>
            </a:r>
            <a:r>
              <a:rPr lang="en-US" sz="1000" dirty="0"/>
              <a:t>:</a:t>
            </a:r>
          </a:p>
        </p:txBody>
      </p:sp>
      <p:sp>
        <p:nvSpPr>
          <p:cNvPr id="28" name="TextBox 27">
            <a:extLst>
              <a:ext uri="{FF2B5EF4-FFF2-40B4-BE49-F238E27FC236}">
                <a16:creationId xmlns:a16="http://schemas.microsoft.com/office/drawing/2014/main" id="{389B024A-BCFC-2644-A1E4-F29229FDEFC1}"/>
              </a:ext>
            </a:extLst>
          </p:cNvPr>
          <p:cNvSpPr txBox="1"/>
          <p:nvPr/>
        </p:nvSpPr>
        <p:spPr>
          <a:xfrm>
            <a:off x="9778542" y="6454733"/>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281073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73">
            <a:extLst>
              <a:ext uri="{FF2B5EF4-FFF2-40B4-BE49-F238E27FC236}">
                <a16:creationId xmlns:a16="http://schemas.microsoft.com/office/drawing/2014/main" id="{9B43E0AB-1628-364B-9534-E925E1BB2D8C}"/>
              </a:ext>
            </a:extLst>
          </p:cNvPr>
          <p:cNvSpPr txBox="1"/>
          <p:nvPr/>
        </p:nvSpPr>
        <p:spPr>
          <a:xfrm>
            <a:off x="2202646" y="126535"/>
            <a:ext cx="6719105" cy="213585"/>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Lebensstilmodifizierende Therapie – Gewichtsmanagement, körperliche Aktivität</a:t>
            </a:r>
          </a:p>
        </p:txBody>
      </p:sp>
      <p:sp>
        <p:nvSpPr>
          <p:cNvPr id="5" name="Textfeld 75">
            <a:extLst>
              <a:ext uri="{FF2B5EF4-FFF2-40B4-BE49-F238E27FC236}">
                <a16:creationId xmlns:a16="http://schemas.microsoft.com/office/drawing/2014/main" id="{7FA771EA-9E22-7440-96B2-ABFE0465B118}"/>
              </a:ext>
            </a:extLst>
          </p:cNvPr>
          <p:cNvSpPr txBox="1"/>
          <p:nvPr/>
        </p:nvSpPr>
        <p:spPr>
          <a:xfrm>
            <a:off x="1966624" y="1075583"/>
            <a:ext cx="7191147" cy="369332"/>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900" i="0" u="none" strike="noStrike" kern="0" cap="none" spc="0" normalizeH="0" baseline="0" noProof="0" dirty="0">
                <a:ln>
                  <a:noFill/>
                </a:ln>
                <a:solidFill>
                  <a:prstClr val="black"/>
                </a:solidFill>
                <a:effectLst/>
                <a:uLnTx/>
                <a:uFillTx/>
                <a:latin typeface="Calibri" panose="020F0502020204030204"/>
              </a:rPr>
              <a:t>Anamnestisch bekannte kardiovaskuläre Erkrankung, hohes Risiko für </a:t>
            </a:r>
            <a:r>
              <a:rPr kumimoji="0" lang="de-DE" sz="900" i="0" u="none" strike="noStrike" kern="0" cap="none" spc="0" normalizeH="0" baseline="0" noProof="0" dirty="0" err="1">
                <a:ln>
                  <a:noFill/>
                </a:ln>
                <a:solidFill>
                  <a:prstClr val="black"/>
                </a:solidFill>
                <a:effectLst/>
                <a:uLnTx/>
                <a:uFillTx/>
                <a:latin typeface="Calibri" panose="020F0502020204030204"/>
              </a:rPr>
              <a:t>atherosklerotische</a:t>
            </a:r>
            <a:r>
              <a:rPr kumimoji="0" lang="de-DE" sz="900" i="0" u="none" strike="noStrike" kern="0" cap="none" spc="0" normalizeH="0" baseline="0" noProof="0" dirty="0">
                <a:ln>
                  <a:noFill/>
                </a:ln>
                <a:solidFill>
                  <a:prstClr val="black"/>
                </a:solidFill>
                <a:effectLst/>
                <a:uLnTx/>
                <a:uFillTx/>
                <a:latin typeface="Calibri" panose="020F0502020204030204"/>
              </a:rPr>
              <a:t>-kardiovaskuläre Erkrankung, bekannte Herzinsuffizienz oder chronische Nierenerkrankung</a:t>
            </a:r>
          </a:p>
        </p:txBody>
      </p:sp>
      <p:sp>
        <p:nvSpPr>
          <p:cNvPr id="7" name="Textfeld 101">
            <a:extLst>
              <a:ext uri="{FF2B5EF4-FFF2-40B4-BE49-F238E27FC236}">
                <a16:creationId xmlns:a16="http://schemas.microsoft.com/office/drawing/2014/main" id="{9BCCA05E-B0DC-4C41-B76F-C9976DD0E577}"/>
              </a:ext>
            </a:extLst>
          </p:cNvPr>
          <p:cNvSpPr txBox="1"/>
          <p:nvPr/>
        </p:nvSpPr>
        <p:spPr>
          <a:xfrm>
            <a:off x="2202647" y="724431"/>
            <a:ext cx="6719105" cy="213585"/>
          </a:xfrm>
          <a:prstGeom prst="rect">
            <a:avLst/>
          </a:prstGeom>
          <a:solidFill>
            <a:srgbClr val="5B9BD5">
              <a:lumMod val="40000"/>
              <a:lumOff val="60000"/>
            </a:srgbClr>
          </a:solidFill>
          <a:ln>
            <a:solidFill>
              <a:srgbClr val="5B9BD5">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Metformin als Basistherapie (wenn keine Kontraindikationen)</a:t>
            </a:r>
          </a:p>
        </p:txBody>
      </p:sp>
      <p:sp>
        <p:nvSpPr>
          <p:cNvPr id="8" name="TextBox 7">
            <a:extLst>
              <a:ext uri="{FF2B5EF4-FFF2-40B4-BE49-F238E27FC236}">
                <a16:creationId xmlns:a16="http://schemas.microsoft.com/office/drawing/2014/main" id="{EED870E8-C1F6-4244-BBD6-1B24F38100D9}"/>
              </a:ext>
            </a:extLst>
          </p:cNvPr>
          <p:cNvSpPr txBox="1"/>
          <p:nvPr/>
        </p:nvSpPr>
        <p:spPr>
          <a:xfrm>
            <a:off x="5269725" y="350588"/>
            <a:ext cx="300082" cy="369332"/>
          </a:xfrm>
          <a:prstGeom prst="rect">
            <a:avLst/>
          </a:prstGeom>
          <a:noFill/>
        </p:spPr>
        <p:txBody>
          <a:bodyPr wrap="none" rtlCol="0">
            <a:spAutoFit/>
          </a:bodyPr>
          <a:lstStyle/>
          <a:p>
            <a:r>
              <a:rPr lang="en-US" dirty="0"/>
              <a:t>+</a:t>
            </a:r>
          </a:p>
        </p:txBody>
      </p:sp>
      <p:sp>
        <p:nvSpPr>
          <p:cNvPr id="10" name="Abgerundetes Rechteck 32">
            <a:extLst>
              <a:ext uri="{FF2B5EF4-FFF2-40B4-BE49-F238E27FC236}">
                <a16:creationId xmlns:a16="http://schemas.microsoft.com/office/drawing/2014/main" id="{6069893E-19B1-2F49-A191-B3BE37DE4706}"/>
              </a:ext>
            </a:extLst>
          </p:cNvPr>
          <p:cNvSpPr/>
          <p:nvPr/>
        </p:nvSpPr>
        <p:spPr>
          <a:xfrm>
            <a:off x="2208507" y="1582482"/>
            <a:ext cx="4515134" cy="5275518"/>
          </a:xfrm>
          <a:prstGeom prst="roundRect">
            <a:avLst/>
          </a:prstGeom>
          <a:solidFill>
            <a:srgbClr val="FFC000">
              <a:lumMod val="20000"/>
              <a:lumOff val="80000"/>
            </a:srgbClr>
          </a:solidFill>
          <a:ln w="12700" cap="flat" cmpd="sng" algn="ctr">
            <a:solidFill>
              <a:srgbClr val="FFC000">
                <a:lumMod val="60000"/>
                <a:lumOff val="4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Textfeld 74">
            <a:extLst>
              <a:ext uri="{FF2B5EF4-FFF2-40B4-BE49-F238E27FC236}">
                <a16:creationId xmlns:a16="http://schemas.microsoft.com/office/drawing/2014/main" id="{564367FB-00D3-2644-BE9A-832991F88775}"/>
              </a:ext>
            </a:extLst>
          </p:cNvPr>
          <p:cNvSpPr txBox="1"/>
          <p:nvPr/>
        </p:nvSpPr>
        <p:spPr>
          <a:xfrm>
            <a:off x="2838028" y="1610113"/>
            <a:ext cx="3284476" cy="2308324"/>
          </a:xfrm>
          <a:prstGeom prst="rect">
            <a:avLst/>
          </a:prstGeom>
          <a:solidFill>
            <a:sysClr val="window" lastClr="FFFFFF"/>
          </a:solidFill>
          <a:ln>
            <a:solidFill>
              <a:srgbClr val="FFC000">
                <a:lumMod val="60000"/>
                <a:lumOff val="40000"/>
              </a:srgbClr>
            </a:solidFill>
          </a:ln>
        </p:spPr>
        <p:txBody>
          <a:bodyPr wrap="square" rtlCol="0">
            <a:spAutoFit/>
          </a:bodyPr>
          <a:lstStyle/>
          <a:p>
            <a:pPr marR="0" lvl="0" defTabSz="685800" eaLnBrk="1" fontAlgn="auto" latinLnBrk="0" hangingPunct="1">
              <a:lnSpc>
                <a:spcPct val="100000"/>
              </a:lnSpc>
              <a:spcBef>
                <a:spcPts val="0"/>
              </a:spcBef>
              <a:spcAft>
                <a:spcPts val="0"/>
              </a:spcAft>
              <a:buClrTx/>
              <a:buSzTx/>
              <a:tabLst/>
              <a:defRPr/>
            </a:pPr>
            <a:r>
              <a:rPr kumimoji="0" lang="de-DE" sz="1200" b="1" i="0" u="none" strike="noStrike" kern="0" cap="none" spc="0" normalizeH="0" baseline="0" noProof="0" dirty="0">
                <a:ln>
                  <a:noFill/>
                </a:ln>
                <a:solidFill>
                  <a:prstClr val="black"/>
                </a:solidFill>
                <a:effectLst/>
                <a:uLnTx/>
                <a:uFillTx/>
                <a:latin typeface="Calibri" panose="020F0502020204030204"/>
              </a:rPr>
              <a:t>Nachgewiesene </a:t>
            </a:r>
            <a:r>
              <a:rPr kumimoji="0" lang="de-DE" sz="1200" b="1" i="0" u="none" strike="noStrike" kern="0" cap="none" spc="0" normalizeH="0" baseline="0" noProof="0" dirty="0" err="1">
                <a:ln>
                  <a:noFill/>
                </a:ln>
                <a:solidFill>
                  <a:prstClr val="black"/>
                </a:solidFill>
                <a:effectLst/>
                <a:uLnTx/>
                <a:uFillTx/>
                <a:latin typeface="Calibri" panose="020F0502020204030204"/>
              </a:rPr>
              <a:t>atherosklerotische</a:t>
            </a:r>
            <a:r>
              <a:rPr lang="de-DE" sz="1200" b="1" kern="0" dirty="0">
                <a:solidFill>
                  <a:prstClr val="black"/>
                </a:solidFill>
                <a:latin typeface="Calibri" panose="020F0502020204030204"/>
              </a:rPr>
              <a:t> kardiovaskuläre Erkrankung</a:t>
            </a:r>
          </a:p>
          <a:p>
            <a:pPr marR="0" lvl="0" defTabSz="685800" eaLnBrk="1" fontAlgn="auto" latinLnBrk="0" hangingPunct="1">
              <a:lnSpc>
                <a:spcPct val="100000"/>
              </a:lnSpc>
              <a:spcBef>
                <a:spcPts val="0"/>
              </a:spcBef>
              <a:spcAft>
                <a:spcPts val="0"/>
              </a:spcAft>
              <a:buClrTx/>
              <a:buSzTx/>
              <a:tabLst/>
              <a:defRPr/>
            </a:pPr>
            <a:endParaRPr lang="de-DE" sz="1200" kern="0" dirty="0">
              <a:solidFill>
                <a:prstClr val="black"/>
              </a:solidFill>
              <a:latin typeface="Calibri" panose="020F0502020204030204"/>
            </a:endParaRPr>
          </a:p>
          <a:p>
            <a:pPr lvl="0" defTabSz="685800">
              <a:defRPr/>
            </a:pPr>
            <a:r>
              <a:rPr kumimoji="0" lang="de-DE" sz="1200" b="1" i="0" u="none" strike="noStrike" kern="0" cap="none" spc="0" normalizeH="0" baseline="0" noProof="0" dirty="0">
                <a:ln>
                  <a:noFill/>
                </a:ln>
                <a:solidFill>
                  <a:prstClr val="black"/>
                </a:solidFill>
                <a:effectLst/>
                <a:uLnTx/>
                <a:uFillTx/>
                <a:latin typeface="Calibri" panose="020F0502020204030204"/>
              </a:rPr>
              <a:t>Hohes Risiko für </a:t>
            </a:r>
            <a:r>
              <a:rPr lang="de-DE" sz="1200" b="1" kern="0" dirty="0">
                <a:solidFill>
                  <a:prstClr val="black"/>
                </a:solidFill>
              </a:rPr>
              <a:t>eine </a:t>
            </a:r>
            <a:r>
              <a:rPr lang="de-DE" sz="1200" b="1" kern="0" dirty="0" err="1">
                <a:solidFill>
                  <a:prstClr val="black"/>
                </a:solidFill>
              </a:rPr>
              <a:t>atherosklerotisch</a:t>
            </a:r>
            <a:r>
              <a:rPr lang="de-DE" sz="1200" b="1" kern="0" dirty="0">
                <a:solidFill>
                  <a:prstClr val="black"/>
                </a:solidFill>
              </a:rPr>
              <a:t>-kardiovaskuläre Erkrankung </a:t>
            </a:r>
            <a:r>
              <a:rPr lang="de-DE" sz="1200" kern="0" dirty="0">
                <a:solidFill>
                  <a:prstClr val="black"/>
                </a:solidFill>
              </a:rPr>
              <a:t>(Alter </a:t>
            </a:r>
            <a:r>
              <a:rPr lang="en-US" sz="1200" kern="0" dirty="0">
                <a:solidFill>
                  <a:prstClr val="black"/>
                </a:solidFill>
              </a:rPr>
              <a:t>≥</a:t>
            </a:r>
            <a:r>
              <a:rPr lang="en-US" sz="1200" dirty="0"/>
              <a:t> </a:t>
            </a:r>
            <a:r>
              <a:rPr lang="de-DE" sz="1200" kern="0" dirty="0">
                <a:solidFill>
                  <a:prstClr val="black"/>
                </a:solidFill>
              </a:rPr>
              <a:t>55 Jahre und eines der folgenden Kriterien</a:t>
            </a:r>
          </a:p>
          <a:p>
            <a:pPr marL="171450" lvl="0" indent="12700" defTabSz="685800">
              <a:buFont typeface="Arial" panose="020B0604020202020204" pitchFamily="34" charset="0"/>
              <a:buChar char="•"/>
              <a:defRPr/>
            </a:pPr>
            <a:r>
              <a:rPr lang="de-DE" sz="1200" kern="0" dirty="0">
                <a:solidFill>
                  <a:prstClr val="black"/>
                </a:solidFill>
              </a:rPr>
              <a:t>        linksventrikuläre Hypertrophie</a:t>
            </a:r>
          </a:p>
          <a:p>
            <a:pPr marL="171450" lvl="0" indent="12700" defTabSz="685800">
              <a:buFont typeface="Arial" panose="020B0604020202020204" pitchFamily="34" charset="0"/>
              <a:buChar char="•"/>
              <a:defRPr/>
            </a:pPr>
            <a:r>
              <a:rPr lang="de-DE" sz="1200" kern="0" dirty="0">
                <a:solidFill>
                  <a:prstClr val="black"/>
                </a:solidFill>
              </a:rPr>
              <a:t>       &gt;50% Stenose der </a:t>
            </a:r>
            <a:r>
              <a:rPr lang="de-DE" sz="1200" kern="0" dirty="0" err="1">
                <a:solidFill>
                  <a:prstClr val="black"/>
                </a:solidFill>
              </a:rPr>
              <a:t>Koronarien</a:t>
            </a:r>
            <a:r>
              <a:rPr lang="de-DE" sz="1200" kern="0" dirty="0">
                <a:solidFill>
                  <a:prstClr val="black"/>
                </a:solidFill>
              </a:rPr>
              <a:t>, 	Karotiden oder Beinarterien</a:t>
            </a:r>
          </a:p>
          <a:p>
            <a:pPr marL="171450" lvl="0" indent="12700" defTabSz="685800">
              <a:buFont typeface="Arial" panose="020B0604020202020204" pitchFamily="34" charset="0"/>
              <a:buChar char="•"/>
              <a:defRPr/>
            </a:pPr>
            <a:r>
              <a:rPr lang="de-DE" sz="1200" kern="0" dirty="0">
                <a:solidFill>
                  <a:prstClr val="black"/>
                </a:solidFill>
              </a:rPr>
              <a:t>        </a:t>
            </a:r>
            <a:r>
              <a:rPr lang="de-DE" sz="1200" kern="0" dirty="0" err="1">
                <a:solidFill>
                  <a:prstClr val="black"/>
                </a:solidFill>
              </a:rPr>
              <a:t>eGFR</a:t>
            </a:r>
            <a:r>
              <a:rPr lang="de-DE" sz="1200" kern="0" dirty="0">
                <a:solidFill>
                  <a:prstClr val="black"/>
                </a:solidFill>
              </a:rPr>
              <a:t> &lt;60 ml/min/1,73 m2 (nicht 	diabetische Nierenerkrankung)</a:t>
            </a:r>
          </a:p>
          <a:p>
            <a:pPr marL="171450" lvl="0" indent="12700" defTabSz="685800">
              <a:buFont typeface="Arial" panose="020B0604020202020204" pitchFamily="34" charset="0"/>
              <a:buChar char="•"/>
              <a:defRPr/>
            </a:pPr>
            <a:r>
              <a:rPr lang="de-DE" sz="1200" kern="0" dirty="0">
                <a:solidFill>
                  <a:prstClr val="black"/>
                </a:solidFill>
              </a:rPr>
              <a:t>        Albuminurie</a:t>
            </a:r>
          </a:p>
        </p:txBody>
      </p:sp>
      <p:sp>
        <p:nvSpPr>
          <p:cNvPr id="12" name="Textfeld 76">
            <a:extLst>
              <a:ext uri="{FF2B5EF4-FFF2-40B4-BE49-F238E27FC236}">
                <a16:creationId xmlns:a16="http://schemas.microsoft.com/office/drawing/2014/main" id="{C3A7EB82-660B-604E-9FE8-E58FF5900776}"/>
              </a:ext>
            </a:extLst>
          </p:cNvPr>
          <p:cNvSpPr txBox="1"/>
          <p:nvPr/>
        </p:nvSpPr>
        <p:spPr>
          <a:xfrm>
            <a:off x="2267127" y="4290098"/>
            <a:ext cx="2133627" cy="46166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prstClr val="black"/>
                </a:solidFill>
                <a:effectLst/>
                <a:uLnTx/>
                <a:uFillTx/>
                <a:latin typeface="Calibri" panose="020F0502020204030204"/>
              </a:rPr>
              <a:t>GLP -1 Analogon mit kardiovaskulärem </a:t>
            </a:r>
            <a:r>
              <a:rPr kumimoji="0" lang="de-DE" sz="1200" b="0" i="0" u="none" strike="noStrike" kern="0" cap="none" spc="0" normalizeH="0" baseline="0" noProof="0" dirty="0" err="1">
                <a:ln>
                  <a:noFill/>
                </a:ln>
                <a:solidFill>
                  <a:prstClr val="black"/>
                </a:solidFill>
                <a:effectLst/>
                <a:uLnTx/>
                <a:uFillTx/>
                <a:latin typeface="Calibri" panose="020F0502020204030204"/>
              </a:rPr>
              <a:t>Benefit</a:t>
            </a:r>
            <a:r>
              <a:rPr lang="de-DE" sz="1200" kern="0" baseline="30000" dirty="0">
                <a:solidFill>
                  <a:prstClr val="black"/>
                </a:solidFill>
                <a:latin typeface="Calibri" panose="020F0502020204030204"/>
              </a:rPr>
              <a:t>1</a:t>
            </a:r>
            <a:endParaRPr kumimoji="0" lang="de-DE" sz="1200" b="0" i="0" u="none" strike="noStrike" kern="0" cap="none" spc="0" normalizeH="0" baseline="30000" noProof="0" dirty="0">
              <a:ln>
                <a:noFill/>
              </a:ln>
              <a:solidFill>
                <a:prstClr val="black"/>
              </a:solidFill>
              <a:effectLst/>
              <a:uLnTx/>
              <a:uFillTx/>
              <a:latin typeface="Calibri" panose="020F0502020204030204"/>
            </a:endParaRPr>
          </a:p>
        </p:txBody>
      </p:sp>
      <p:sp>
        <p:nvSpPr>
          <p:cNvPr id="15" name="Textfeld 80">
            <a:extLst>
              <a:ext uri="{FF2B5EF4-FFF2-40B4-BE49-F238E27FC236}">
                <a16:creationId xmlns:a16="http://schemas.microsoft.com/office/drawing/2014/main" id="{305133F7-CC26-5C45-9BD8-209330C14CBD}"/>
              </a:ext>
            </a:extLst>
          </p:cNvPr>
          <p:cNvSpPr txBox="1"/>
          <p:nvPr/>
        </p:nvSpPr>
        <p:spPr>
          <a:xfrm>
            <a:off x="3337030" y="4768996"/>
            <a:ext cx="2372915" cy="276999"/>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prstClr val="black"/>
                </a:solidFill>
                <a:effectLst/>
                <a:uLnTx/>
                <a:uFillTx/>
                <a:latin typeface="Calibri" panose="020F0502020204030204"/>
              </a:rPr>
              <a:t>HbA1c über dem Zielbereich</a:t>
            </a:r>
          </a:p>
        </p:txBody>
      </p:sp>
      <p:sp>
        <p:nvSpPr>
          <p:cNvPr id="16" name="Textfeld 88">
            <a:extLst>
              <a:ext uri="{FF2B5EF4-FFF2-40B4-BE49-F238E27FC236}">
                <a16:creationId xmlns:a16="http://schemas.microsoft.com/office/drawing/2014/main" id="{69B4824F-FCDC-7946-846C-C5E78E151286}"/>
              </a:ext>
            </a:extLst>
          </p:cNvPr>
          <p:cNvSpPr txBox="1"/>
          <p:nvPr/>
        </p:nvSpPr>
        <p:spPr>
          <a:xfrm>
            <a:off x="3337030" y="5102878"/>
            <a:ext cx="2372915" cy="1754326"/>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prstClr val="black"/>
                </a:solidFill>
                <a:effectLst/>
                <a:uLnTx/>
                <a:uFillTx/>
                <a:latin typeface="Calibri" panose="020F0502020204030204"/>
              </a:rPr>
              <a:t>Medikament mit dokumentierter kardiovaskulärer Sicherheit</a:t>
            </a:r>
          </a:p>
          <a:p>
            <a:pPr marL="0" marR="0" lvl="0" indent="0" defTabSz="6858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a:ln>
                <a:noFill/>
              </a:ln>
              <a:solidFill>
                <a:prstClr val="black"/>
              </a:solidFill>
              <a:effectLst/>
              <a:uLnTx/>
              <a:uFillTx/>
              <a:latin typeface="Calibri" panose="020F0502020204030204"/>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prstClr val="black"/>
                </a:solidFill>
                <a:effectLst/>
                <a:uLnTx/>
                <a:uFillTx/>
                <a:latin typeface="Calibri" panose="020F0502020204030204"/>
              </a:rPr>
              <a:t>GLP-1 Analogon, SGLT-2 Hemmer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prstClr val="black"/>
                </a:solidFill>
                <a:effectLst/>
                <a:uLnTx/>
                <a:uFillTx/>
                <a:latin typeface="Calibri" panose="020F0502020204030204"/>
              </a:rPr>
              <a:t>DPP-4 Hemmer falls kein GLP-1 Analogon</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prstClr val="black"/>
                </a:solidFill>
                <a:effectLst/>
                <a:uLnTx/>
                <a:uFillTx/>
                <a:latin typeface="Calibri" panose="020F0502020204030204"/>
              </a:rPr>
              <a:t>Basalinsulin</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1200" b="0" i="0" u="none" strike="noStrike" kern="0" cap="none" spc="0" normalizeH="0" baseline="0" noProof="0" dirty="0">
              <a:ln>
                <a:noFill/>
              </a:ln>
              <a:solidFill>
                <a:prstClr val="black"/>
              </a:solidFill>
              <a:effectLst/>
              <a:uLnTx/>
              <a:uFillTx/>
              <a:latin typeface="Calibri" panose="020F0502020204030204"/>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a:ln>
                  <a:noFill/>
                </a:ln>
                <a:solidFill>
                  <a:prstClr val="black"/>
                </a:solidFill>
                <a:effectLst/>
                <a:uLnTx/>
                <a:uFillTx/>
                <a:latin typeface="Calibri" panose="020F0502020204030204"/>
              </a:rPr>
              <a:t>Sulfonylharnstoff</a:t>
            </a:r>
            <a:endParaRPr kumimoji="0" lang="de-DE" sz="1200" b="0" i="0" u="none" strike="noStrike" kern="0" cap="none" spc="0" normalizeH="0" baseline="0" noProof="0" dirty="0">
              <a:ln>
                <a:noFill/>
              </a:ln>
              <a:solidFill>
                <a:prstClr val="black"/>
              </a:solidFill>
              <a:effectLst/>
              <a:uLnTx/>
              <a:uFillTx/>
              <a:latin typeface="Calibri" panose="020F0502020204030204"/>
            </a:endParaRPr>
          </a:p>
        </p:txBody>
      </p:sp>
      <p:sp>
        <p:nvSpPr>
          <p:cNvPr id="17" name="Textfeld 100">
            <a:extLst>
              <a:ext uri="{FF2B5EF4-FFF2-40B4-BE49-F238E27FC236}">
                <a16:creationId xmlns:a16="http://schemas.microsoft.com/office/drawing/2014/main" id="{21BD5C25-3881-AD4C-938D-D2B6F41B1CBE}"/>
              </a:ext>
            </a:extLst>
          </p:cNvPr>
          <p:cNvSpPr txBox="1"/>
          <p:nvPr/>
        </p:nvSpPr>
        <p:spPr>
          <a:xfrm>
            <a:off x="6889595" y="6401913"/>
            <a:ext cx="6276021" cy="456087"/>
          </a:xfrm>
          <a:prstGeom prst="rect">
            <a:avLst/>
          </a:prstGeom>
          <a:noFill/>
        </p:spPr>
        <p:txBody>
          <a:bodyPr wrap="square" rtlCol="0">
            <a:spAutoFit/>
          </a:bodyPr>
          <a:lstStyle/>
          <a:p>
            <a:pPr defTabSz="685800" fontAlgn="auto">
              <a:spcBef>
                <a:spcPts val="0"/>
              </a:spcBef>
              <a:spcAft>
                <a:spcPts val="0"/>
              </a:spcAft>
            </a:pPr>
            <a:r>
              <a:rPr lang="de-DE" sz="788" baseline="30000" dirty="0">
                <a:solidFill>
                  <a:prstClr val="black"/>
                </a:solidFill>
                <a:latin typeface="Calibri" panose="020F0502020204030204"/>
              </a:rPr>
              <a:t>1 </a:t>
            </a:r>
            <a:r>
              <a:rPr lang="de-DE" sz="788" dirty="0">
                <a:solidFill>
                  <a:prstClr val="black"/>
                </a:solidFill>
                <a:latin typeface="Calibri" panose="020F0502020204030204"/>
              </a:rPr>
              <a:t>entsprechend der Darstellung in Tabelle 1; </a:t>
            </a:r>
            <a:r>
              <a:rPr lang="de-DE" sz="788" baseline="30000" dirty="0">
                <a:solidFill>
                  <a:prstClr val="black"/>
                </a:solidFill>
                <a:latin typeface="Calibri" panose="020F0502020204030204"/>
              </a:rPr>
              <a:t>2</a:t>
            </a:r>
            <a:r>
              <a:rPr lang="de-DE" sz="788" dirty="0">
                <a:solidFill>
                  <a:prstClr val="black"/>
                </a:solidFill>
                <a:latin typeface="Calibri" panose="020F0502020204030204"/>
              </a:rPr>
              <a:t>entsprechend der Darstellung in Tabelle 2; </a:t>
            </a:r>
            <a:r>
              <a:rPr lang="de-DE" sz="788" baseline="30000" dirty="0">
                <a:solidFill>
                  <a:prstClr val="black"/>
                </a:solidFill>
                <a:latin typeface="Calibri" panose="020F0502020204030204"/>
              </a:rPr>
              <a:t>3 </a:t>
            </a:r>
            <a:r>
              <a:rPr lang="de-DE" sz="788" dirty="0">
                <a:solidFill>
                  <a:prstClr val="black"/>
                </a:solidFill>
                <a:latin typeface="Calibri" panose="020F0502020204030204"/>
              </a:rPr>
              <a:t>entsprechend Darstellung in Tabelle 3</a:t>
            </a:r>
          </a:p>
          <a:p>
            <a:pPr defTabSz="685800" fontAlgn="auto">
              <a:spcBef>
                <a:spcPts val="0"/>
              </a:spcBef>
              <a:spcAft>
                <a:spcPts val="0"/>
              </a:spcAft>
            </a:pPr>
            <a:r>
              <a:rPr lang="de-DE" sz="788" baseline="30000" dirty="0">
                <a:solidFill>
                  <a:prstClr val="black"/>
                </a:solidFill>
                <a:latin typeface="Calibri" panose="020F0502020204030204"/>
              </a:rPr>
              <a:t>4</a:t>
            </a:r>
            <a:r>
              <a:rPr lang="de-DE" sz="788" dirty="0">
                <a:solidFill>
                  <a:prstClr val="black"/>
                </a:solidFill>
                <a:latin typeface="Calibri" panose="020F0502020204030204"/>
              </a:rPr>
              <a:t> </a:t>
            </a:r>
            <a:r>
              <a:rPr lang="de-DE" sz="788" kern="0" dirty="0">
                <a:solidFill>
                  <a:prstClr val="black"/>
                </a:solidFill>
              </a:rPr>
              <a:t>solange die </a:t>
            </a:r>
            <a:r>
              <a:rPr lang="de-DE" sz="788" kern="0" dirty="0" err="1">
                <a:solidFill>
                  <a:prstClr val="black"/>
                </a:solidFill>
              </a:rPr>
              <a:t>eGFR</a:t>
            </a:r>
            <a:r>
              <a:rPr lang="de-DE" sz="788" kern="0" dirty="0">
                <a:solidFill>
                  <a:prstClr val="black"/>
                </a:solidFill>
              </a:rPr>
              <a:t> die Verschreibung zulässt </a:t>
            </a:r>
          </a:p>
          <a:p>
            <a:pPr defTabSz="685800" fontAlgn="auto">
              <a:spcBef>
                <a:spcPts val="0"/>
              </a:spcBef>
              <a:spcAft>
                <a:spcPts val="0"/>
              </a:spcAft>
            </a:pPr>
            <a:r>
              <a:rPr lang="de-DE" sz="788" dirty="0" err="1">
                <a:solidFill>
                  <a:prstClr val="black"/>
                </a:solidFill>
                <a:latin typeface="Calibri" panose="020F0502020204030204"/>
              </a:rPr>
              <a:t>HFrEF</a:t>
            </a:r>
            <a:r>
              <a:rPr lang="de-DE" sz="788" dirty="0">
                <a:solidFill>
                  <a:prstClr val="black"/>
                </a:solidFill>
                <a:latin typeface="Calibri" panose="020F0502020204030204"/>
              </a:rPr>
              <a:t> Heart </a:t>
            </a:r>
            <a:r>
              <a:rPr lang="de-DE" sz="788" dirty="0" err="1">
                <a:solidFill>
                  <a:prstClr val="black"/>
                </a:solidFill>
                <a:latin typeface="Calibri" panose="020F0502020204030204"/>
              </a:rPr>
              <a:t>failure</a:t>
            </a:r>
            <a:r>
              <a:rPr lang="de-DE" sz="788" dirty="0">
                <a:solidFill>
                  <a:prstClr val="black"/>
                </a:solidFill>
                <a:latin typeface="Calibri" panose="020F0502020204030204"/>
              </a:rPr>
              <a:t> </a:t>
            </a:r>
            <a:r>
              <a:rPr lang="de-DE" sz="788" dirty="0" err="1">
                <a:solidFill>
                  <a:prstClr val="black"/>
                </a:solidFill>
                <a:latin typeface="Calibri" panose="020F0502020204030204"/>
              </a:rPr>
              <a:t>with</a:t>
            </a:r>
            <a:r>
              <a:rPr lang="de-DE" sz="788" dirty="0">
                <a:solidFill>
                  <a:prstClr val="black"/>
                </a:solidFill>
                <a:latin typeface="Calibri" panose="020F0502020204030204"/>
              </a:rPr>
              <a:t> </a:t>
            </a:r>
            <a:r>
              <a:rPr lang="de-DE" sz="788" dirty="0" err="1">
                <a:solidFill>
                  <a:prstClr val="black"/>
                </a:solidFill>
                <a:latin typeface="Calibri" panose="020F0502020204030204"/>
              </a:rPr>
              <a:t>reduced</a:t>
            </a:r>
            <a:r>
              <a:rPr lang="de-DE" sz="788" dirty="0">
                <a:solidFill>
                  <a:prstClr val="black"/>
                </a:solidFill>
                <a:latin typeface="Calibri" panose="020F0502020204030204"/>
              </a:rPr>
              <a:t> </a:t>
            </a:r>
            <a:r>
              <a:rPr lang="de-DE" sz="788" dirty="0" err="1">
                <a:solidFill>
                  <a:prstClr val="black"/>
                </a:solidFill>
                <a:latin typeface="Calibri" panose="020F0502020204030204"/>
              </a:rPr>
              <a:t>ejection</a:t>
            </a:r>
            <a:r>
              <a:rPr lang="de-DE" sz="788" dirty="0">
                <a:solidFill>
                  <a:prstClr val="black"/>
                </a:solidFill>
                <a:latin typeface="Calibri" panose="020F0502020204030204"/>
              </a:rPr>
              <a:t> </a:t>
            </a:r>
            <a:r>
              <a:rPr lang="de-DE" sz="788" dirty="0" err="1">
                <a:solidFill>
                  <a:prstClr val="black"/>
                </a:solidFill>
                <a:latin typeface="Calibri" panose="020F0502020204030204"/>
              </a:rPr>
              <a:t>fraction</a:t>
            </a:r>
            <a:r>
              <a:rPr lang="de-DE" sz="788" dirty="0">
                <a:solidFill>
                  <a:prstClr val="black"/>
                </a:solidFill>
                <a:latin typeface="Calibri" panose="020F0502020204030204"/>
              </a:rPr>
              <a:t> </a:t>
            </a:r>
          </a:p>
        </p:txBody>
      </p:sp>
      <p:sp>
        <p:nvSpPr>
          <p:cNvPr id="23" name="Textfeld 77">
            <a:extLst>
              <a:ext uri="{FF2B5EF4-FFF2-40B4-BE49-F238E27FC236}">
                <a16:creationId xmlns:a16="http://schemas.microsoft.com/office/drawing/2014/main" id="{8BAF5335-762E-7840-A616-FE74AAE8DAC2}"/>
              </a:ext>
            </a:extLst>
          </p:cNvPr>
          <p:cNvSpPr txBox="1"/>
          <p:nvPr/>
        </p:nvSpPr>
        <p:spPr>
          <a:xfrm>
            <a:off x="4462748" y="4290097"/>
            <a:ext cx="2238655" cy="46166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prstClr val="black"/>
                </a:solidFill>
                <a:effectLst/>
                <a:uLnTx/>
                <a:uFillTx/>
                <a:latin typeface="Calibri" panose="020F0502020204030204"/>
              </a:rPr>
              <a:t>SGLT2- Hemmer mit kardiovaskulärem Benefit</a:t>
            </a:r>
            <a:r>
              <a:rPr kumimoji="0" lang="de-DE" sz="1200" b="0" i="0" u="none" strike="noStrike" kern="0" cap="none" spc="0" normalizeH="0" baseline="30000" noProof="0" dirty="0">
                <a:ln>
                  <a:noFill/>
                </a:ln>
                <a:solidFill>
                  <a:prstClr val="black"/>
                </a:solidFill>
                <a:effectLst/>
                <a:uLnTx/>
                <a:uFillTx/>
                <a:latin typeface="Calibri" panose="020F0502020204030204"/>
              </a:rPr>
              <a:t>1</a:t>
            </a:r>
            <a:r>
              <a:rPr lang="de-DE" sz="1200" kern="0" baseline="30000" dirty="0">
                <a:solidFill>
                  <a:prstClr val="black"/>
                </a:solidFill>
                <a:latin typeface="Calibri" panose="020F0502020204030204"/>
              </a:rPr>
              <a:t>,4</a:t>
            </a:r>
            <a:endParaRPr kumimoji="0" lang="de-DE" sz="1200" b="0" i="0" u="none" strike="noStrike" kern="0" cap="none" spc="0" normalizeH="0" baseline="30000" noProof="0" dirty="0">
              <a:ln>
                <a:noFill/>
              </a:ln>
              <a:solidFill>
                <a:prstClr val="black"/>
              </a:solidFill>
              <a:effectLst/>
              <a:uLnTx/>
              <a:uFillTx/>
              <a:latin typeface="Calibri" panose="020F0502020204030204"/>
            </a:endParaRPr>
          </a:p>
        </p:txBody>
      </p:sp>
      <p:sp>
        <p:nvSpPr>
          <p:cNvPr id="14" name="TextBox 13">
            <a:extLst>
              <a:ext uri="{FF2B5EF4-FFF2-40B4-BE49-F238E27FC236}">
                <a16:creationId xmlns:a16="http://schemas.microsoft.com/office/drawing/2014/main" id="{E14A1957-C103-0D4E-9CD7-CC8A3F7F80A9}"/>
              </a:ext>
            </a:extLst>
          </p:cNvPr>
          <p:cNvSpPr txBox="1"/>
          <p:nvPr/>
        </p:nvSpPr>
        <p:spPr>
          <a:xfrm>
            <a:off x="10027605" y="6581001"/>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1188294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73">
            <a:extLst>
              <a:ext uri="{FF2B5EF4-FFF2-40B4-BE49-F238E27FC236}">
                <a16:creationId xmlns:a16="http://schemas.microsoft.com/office/drawing/2014/main" id="{9B43E0AB-1628-364B-9534-E925E1BB2D8C}"/>
              </a:ext>
            </a:extLst>
          </p:cNvPr>
          <p:cNvSpPr txBox="1"/>
          <p:nvPr/>
        </p:nvSpPr>
        <p:spPr>
          <a:xfrm>
            <a:off x="2134173" y="151356"/>
            <a:ext cx="6719105" cy="213585"/>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Lebensstilmodifizierende Therapie – Gewichtsmanagement, körperliche Aktivität</a:t>
            </a:r>
          </a:p>
        </p:txBody>
      </p:sp>
      <p:sp>
        <p:nvSpPr>
          <p:cNvPr id="5" name="Textfeld 75">
            <a:extLst>
              <a:ext uri="{FF2B5EF4-FFF2-40B4-BE49-F238E27FC236}">
                <a16:creationId xmlns:a16="http://schemas.microsoft.com/office/drawing/2014/main" id="{7FA771EA-9E22-7440-96B2-ABFE0465B118}"/>
              </a:ext>
            </a:extLst>
          </p:cNvPr>
          <p:cNvSpPr txBox="1"/>
          <p:nvPr/>
        </p:nvSpPr>
        <p:spPr>
          <a:xfrm>
            <a:off x="1898151" y="1100404"/>
            <a:ext cx="7191147" cy="461665"/>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200" i="0" u="none" strike="noStrike" kern="0" cap="none" spc="0" normalizeH="0" baseline="0" noProof="0" dirty="0">
                <a:ln>
                  <a:noFill/>
                </a:ln>
                <a:solidFill>
                  <a:prstClr val="black"/>
                </a:solidFill>
                <a:effectLst/>
                <a:uLnTx/>
                <a:uFillTx/>
                <a:latin typeface="Calibri" panose="020F0502020204030204"/>
              </a:rPr>
              <a:t>Anamnestisch bekannte kardiovaskuläre Erkrankung, hohes Risiko für </a:t>
            </a:r>
            <a:r>
              <a:rPr kumimoji="0" lang="de-DE" sz="1200" i="0" u="none" strike="noStrike" kern="0" cap="none" spc="0" normalizeH="0" baseline="0" noProof="0" dirty="0" err="1">
                <a:ln>
                  <a:noFill/>
                </a:ln>
                <a:solidFill>
                  <a:prstClr val="black"/>
                </a:solidFill>
                <a:effectLst/>
                <a:uLnTx/>
                <a:uFillTx/>
                <a:latin typeface="Calibri" panose="020F0502020204030204"/>
              </a:rPr>
              <a:t>atherosklerotische</a:t>
            </a:r>
            <a:r>
              <a:rPr kumimoji="0" lang="de-DE" sz="1200" i="0" u="none" strike="noStrike" kern="0" cap="none" spc="0" normalizeH="0" baseline="0" noProof="0" dirty="0">
                <a:ln>
                  <a:noFill/>
                </a:ln>
                <a:solidFill>
                  <a:prstClr val="black"/>
                </a:solidFill>
                <a:effectLst/>
                <a:uLnTx/>
                <a:uFillTx/>
                <a:latin typeface="Calibri" panose="020F0502020204030204"/>
              </a:rPr>
              <a:t>-kardiovaskuläre Erkrankung, bekannte Herzinsuffizienz oder chronische Nierenerkrankung</a:t>
            </a:r>
          </a:p>
        </p:txBody>
      </p:sp>
      <p:sp>
        <p:nvSpPr>
          <p:cNvPr id="7" name="Textfeld 101">
            <a:extLst>
              <a:ext uri="{FF2B5EF4-FFF2-40B4-BE49-F238E27FC236}">
                <a16:creationId xmlns:a16="http://schemas.microsoft.com/office/drawing/2014/main" id="{9BCCA05E-B0DC-4C41-B76F-C9976DD0E577}"/>
              </a:ext>
            </a:extLst>
          </p:cNvPr>
          <p:cNvSpPr txBox="1"/>
          <p:nvPr/>
        </p:nvSpPr>
        <p:spPr>
          <a:xfrm>
            <a:off x="2134174" y="749252"/>
            <a:ext cx="6719105" cy="213585"/>
          </a:xfrm>
          <a:prstGeom prst="rect">
            <a:avLst/>
          </a:prstGeom>
          <a:solidFill>
            <a:srgbClr val="5B9BD5">
              <a:lumMod val="40000"/>
              <a:lumOff val="60000"/>
            </a:srgbClr>
          </a:solidFill>
          <a:ln>
            <a:solidFill>
              <a:srgbClr val="5B9BD5">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Metformin als Basistherapie (wenn keine Kontraindikationen)</a:t>
            </a:r>
          </a:p>
        </p:txBody>
      </p:sp>
      <p:sp>
        <p:nvSpPr>
          <p:cNvPr id="8" name="TextBox 7">
            <a:extLst>
              <a:ext uri="{FF2B5EF4-FFF2-40B4-BE49-F238E27FC236}">
                <a16:creationId xmlns:a16="http://schemas.microsoft.com/office/drawing/2014/main" id="{EED870E8-C1F6-4244-BBD6-1B24F38100D9}"/>
              </a:ext>
            </a:extLst>
          </p:cNvPr>
          <p:cNvSpPr txBox="1"/>
          <p:nvPr/>
        </p:nvSpPr>
        <p:spPr>
          <a:xfrm>
            <a:off x="5201252" y="375409"/>
            <a:ext cx="300082" cy="369332"/>
          </a:xfrm>
          <a:prstGeom prst="rect">
            <a:avLst/>
          </a:prstGeom>
          <a:noFill/>
        </p:spPr>
        <p:txBody>
          <a:bodyPr wrap="none" rtlCol="0">
            <a:spAutoFit/>
          </a:bodyPr>
          <a:lstStyle/>
          <a:p>
            <a:r>
              <a:rPr lang="en-US" dirty="0"/>
              <a:t>+</a:t>
            </a:r>
          </a:p>
        </p:txBody>
      </p:sp>
      <p:sp>
        <p:nvSpPr>
          <p:cNvPr id="18" name="Abgerundetes Rechteck 33">
            <a:extLst>
              <a:ext uri="{FF2B5EF4-FFF2-40B4-BE49-F238E27FC236}">
                <a16:creationId xmlns:a16="http://schemas.microsoft.com/office/drawing/2014/main" id="{35C1D266-40B1-024E-858A-4CE60144CF9B}"/>
              </a:ext>
            </a:extLst>
          </p:cNvPr>
          <p:cNvSpPr/>
          <p:nvPr/>
        </p:nvSpPr>
        <p:spPr>
          <a:xfrm>
            <a:off x="4478748" y="1698300"/>
            <a:ext cx="3241864" cy="4980796"/>
          </a:xfrm>
          <a:prstGeom prst="roundRect">
            <a:avLst/>
          </a:prstGeom>
          <a:solidFill>
            <a:srgbClr val="EB613D"/>
          </a:solidFill>
          <a:ln w="12700" cap="flat" cmpd="sng" algn="ctr">
            <a:solidFill>
              <a:srgbClr val="5B9BD5">
                <a:lumMod val="40000"/>
                <a:lumOff val="6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9" name="Textfeld 78">
            <a:extLst>
              <a:ext uri="{FF2B5EF4-FFF2-40B4-BE49-F238E27FC236}">
                <a16:creationId xmlns:a16="http://schemas.microsoft.com/office/drawing/2014/main" id="{B7EFA03F-4F76-2544-A63A-85B9305E9C7A}"/>
              </a:ext>
            </a:extLst>
          </p:cNvPr>
          <p:cNvSpPr txBox="1"/>
          <p:nvPr/>
        </p:nvSpPr>
        <p:spPr>
          <a:xfrm>
            <a:off x="4691442" y="1971154"/>
            <a:ext cx="2853127" cy="52322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400" i="0" u="none" strike="noStrike" kern="0" cap="none" spc="0" normalizeH="0" baseline="0" noProof="0" dirty="0">
                <a:ln>
                  <a:noFill/>
                </a:ln>
                <a:solidFill>
                  <a:prstClr val="black"/>
                </a:solidFill>
                <a:effectLst/>
                <a:uLnTx/>
                <a:uFillTx/>
                <a:latin typeface="+mj-lt"/>
              </a:rPr>
              <a:t>Chronische Nierenerkrankung mit Albuminurie</a:t>
            </a:r>
          </a:p>
        </p:txBody>
      </p:sp>
      <p:sp>
        <p:nvSpPr>
          <p:cNvPr id="20" name="Textfeld 77">
            <a:extLst>
              <a:ext uri="{FF2B5EF4-FFF2-40B4-BE49-F238E27FC236}">
                <a16:creationId xmlns:a16="http://schemas.microsoft.com/office/drawing/2014/main" id="{6F4C52BA-27DC-674D-B5DF-85E825BBB013}"/>
              </a:ext>
            </a:extLst>
          </p:cNvPr>
          <p:cNvSpPr txBox="1"/>
          <p:nvPr/>
        </p:nvSpPr>
        <p:spPr>
          <a:xfrm>
            <a:off x="4567199" y="2908539"/>
            <a:ext cx="2875138" cy="46166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de-DE" sz="1200" kern="0" dirty="0">
                <a:solidFill>
                  <a:prstClr val="black"/>
                </a:solidFill>
                <a:latin typeface="Calibri" panose="020F0502020204030204"/>
              </a:rPr>
              <a:t>SGLT2-Hemmer mit nachgewiesenem </a:t>
            </a:r>
            <a:r>
              <a:rPr lang="de-DE" sz="1200" kern="0" dirty="0" err="1">
                <a:solidFill>
                  <a:prstClr val="black"/>
                </a:solidFill>
                <a:latin typeface="Calibri" panose="020F0502020204030204"/>
              </a:rPr>
              <a:t>Benefit</a:t>
            </a:r>
            <a:r>
              <a:rPr lang="de-DE" sz="1200" kern="0" dirty="0">
                <a:solidFill>
                  <a:prstClr val="black"/>
                </a:solidFill>
                <a:latin typeface="Calibri" panose="020F0502020204030204"/>
              </a:rPr>
              <a:t> in diesem Kollektiv</a:t>
            </a:r>
            <a:r>
              <a:rPr lang="de-DE" sz="1200" kern="0" baseline="30000" dirty="0">
                <a:solidFill>
                  <a:prstClr val="black"/>
                </a:solidFill>
                <a:latin typeface="Calibri" panose="020F0502020204030204"/>
              </a:rPr>
              <a:t>3,4</a:t>
            </a:r>
            <a:endParaRPr kumimoji="0" lang="de-DE" sz="1200" b="0" i="0" u="none" strike="noStrike" kern="0" cap="none" spc="0" normalizeH="0" noProof="0" dirty="0">
              <a:ln>
                <a:noFill/>
              </a:ln>
              <a:solidFill>
                <a:prstClr val="black"/>
              </a:solidFill>
              <a:effectLst/>
              <a:uLnTx/>
              <a:uFillTx/>
              <a:latin typeface="Calibri" panose="020F0502020204030204"/>
            </a:endParaRPr>
          </a:p>
        </p:txBody>
      </p:sp>
      <p:sp>
        <p:nvSpPr>
          <p:cNvPr id="21" name="Textfeld 77">
            <a:extLst>
              <a:ext uri="{FF2B5EF4-FFF2-40B4-BE49-F238E27FC236}">
                <a16:creationId xmlns:a16="http://schemas.microsoft.com/office/drawing/2014/main" id="{5A5CECD6-BB66-FA40-8435-13ABA013E549}"/>
              </a:ext>
            </a:extLst>
          </p:cNvPr>
          <p:cNvSpPr txBox="1"/>
          <p:nvPr/>
        </p:nvSpPr>
        <p:spPr>
          <a:xfrm>
            <a:off x="4556765" y="3657743"/>
            <a:ext cx="2860221" cy="646331"/>
          </a:xfrm>
          <a:prstGeom prst="rect">
            <a:avLst/>
          </a:prstGeom>
          <a:solidFill>
            <a:sysClr val="window" lastClr="FFFFFF"/>
          </a:solidFill>
          <a:ln>
            <a:solidFill>
              <a:srgbClr val="FFC000">
                <a:lumMod val="60000"/>
                <a:lumOff val="40000"/>
              </a:srgbClr>
            </a:solidFill>
          </a:ln>
        </p:spPr>
        <p:txBody>
          <a:bodyPr wrap="square" rtlCol="0">
            <a:spAutoFit/>
          </a:bodyPr>
          <a:lstStyle/>
          <a:p>
            <a:pPr lvl="0" defTabSz="685800">
              <a:defRPr/>
            </a:pPr>
            <a:r>
              <a:rPr lang="de-DE" sz="1200" kern="0" dirty="0">
                <a:solidFill>
                  <a:prstClr val="black"/>
                </a:solidFill>
              </a:rPr>
              <a:t>SGLT2-Hemmer mit nachgewiesenem Benefit</a:t>
            </a:r>
            <a:r>
              <a:rPr lang="de-DE" sz="1200" kern="0" baseline="30000" dirty="0">
                <a:solidFill>
                  <a:prstClr val="black"/>
                </a:solidFill>
              </a:rPr>
              <a:t>1 </a:t>
            </a:r>
            <a:r>
              <a:rPr lang="de-DE" sz="1200" kern="0" dirty="0">
                <a:solidFill>
                  <a:prstClr val="black"/>
                </a:solidFill>
              </a:rPr>
              <a:t>in CVOTs von Patienten mit T2D</a:t>
            </a:r>
            <a:r>
              <a:rPr lang="de-DE" sz="1200" kern="0" baseline="30000" dirty="0">
                <a:solidFill>
                  <a:prstClr val="black"/>
                </a:solidFill>
              </a:rPr>
              <a:t>4</a:t>
            </a:r>
          </a:p>
        </p:txBody>
      </p:sp>
      <p:sp>
        <p:nvSpPr>
          <p:cNvPr id="22" name="Textfeld 77">
            <a:extLst>
              <a:ext uri="{FF2B5EF4-FFF2-40B4-BE49-F238E27FC236}">
                <a16:creationId xmlns:a16="http://schemas.microsoft.com/office/drawing/2014/main" id="{FAFB0452-D44D-0941-9E58-3FC5CE615403}"/>
              </a:ext>
            </a:extLst>
          </p:cNvPr>
          <p:cNvSpPr txBox="1"/>
          <p:nvPr/>
        </p:nvSpPr>
        <p:spPr>
          <a:xfrm>
            <a:off x="4567199" y="4671060"/>
            <a:ext cx="2875138" cy="461665"/>
          </a:xfrm>
          <a:prstGeom prst="rect">
            <a:avLst/>
          </a:prstGeom>
          <a:solidFill>
            <a:schemeClr val="bg1"/>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noProof="0" dirty="0">
                <a:ln>
                  <a:noFill/>
                </a:ln>
                <a:solidFill>
                  <a:prstClr val="black"/>
                </a:solidFill>
                <a:effectLst/>
                <a:uLnTx/>
                <a:uFillTx/>
                <a:latin typeface="Calibri" panose="020F0502020204030204"/>
              </a:rPr>
              <a:t>GLP1-Analogon mit </a:t>
            </a:r>
            <a:r>
              <a:rPr lang="de-DE" sz="1200" kern="0" dirty="0">
                <a:solidFill>
                  <a:prstClr val="black"/>
                </a:solidFill>
                <a:latin typeface="Calibri" panose="020F0502020204030204"/>
              </a:rPr>
              <a:t>kardiovaskulärem Benefit</a:t>
            </a:r>
            <a:r>
              <a:rPr lang="de-DE" sz="1200" kern="0" baseline="30000" dirty="0">
                <a:solidFill>
                  <a:prstClr val="black"/>
                </a:solidFill>
                <a:latin typeface="Calibri" panose="020F0502020204030204"/>
              </a:rPr>
              <a:t>1</a:t>
            </a:r>
            <a:r>
              <a:rPr kumimoji="0" lang="de-DE" sz="1200" b="0" i="0" u="none" strike="noStrike" kern="0" cap="none" spc="0" normalizeH="0" noProof="0" dirty="0">
                <a:ln>
                  <a:noFill/>
                </a:ln>
                <a:solidFill>
                  <a:prstClr val="black"/>
                </a:solidFill>
                <a:effectLst/>
                <a:uLnTx/>
                <a:uFillTx/>
                <a:latin typeface="Calibri" panose="020F0502020204030204"/>
              </a:rPr>
              <a:t> </a:t>
            </a:r>
          </a:p>
        </p:txBody>
      </p:sp>
      <p:sp>
        <p:nvSpPr>
          <p:cNvPr id="24" name="TextBox 23">
            <a:extLst>
              <a:ext uri="{FF2B5EF4-FFF2-40B4-BE49-F238E27FC236}">
                <a16:creationId xmlns:a16="http://schemas.microsoft.com/office/drawing/2014/main" id="{39CC063A-C1F6-D24F-8EA0-116FE5F45B63}"/>
              </a:ext>
            </a:extLst>
          </p:cNvPr>
          <p:cNvSpPr txBox="1"/>
          <p:nvPr/>
        </p:nvSpPr>
        <p:spPr>
          <a:xfrm>
            <a:off x="4515323" y="2685846"/>
            <a:ext cx="1084413" cy="276999"/>
          </a:xfrm>
          <a:prstGeom prst="rect">
            <a:avLst/>
          </a:prstGeom>
          <a:noFill/>
        </p:spPr>
        <p:txBody>
          <a:bodyPr wrap="square" rtlCol="0">
            <a:spAutoFit/>
          </a:bodyPr>
          <a:lstStyle/>
          <a:p>
            <a:r>
              <a:rPr lang="en-US" sz="1200" dirty="0" err="1"/>
              <a:t>Bevorzugt</a:t>
            </a:r>
            <a:r>
              <a:rPr lang="en-US" sz="1200" dirty="0"/>
              <a:t>:</a:t>
            </a:r>
          </a:p>
        </p:txBody>
      </p:sp>
      <p:sp>
        <p:nvSpPr>
          <p:cNvPr id="25" name="TextBox 24">
            <a:extLst>
              <a:ext uri="{FF2B5EF4-FFF2-40B4-BE49-F238E27FC236}">
                <a16:creationId xmlns:a16="http://schemas.microsoft.com/office/drawing/2014/main" id="{A532FBEC-001C-6E4C-9F24-A8ABD967EDFE}"/>
              </a:ext>
            </a:extLst>
          </p:cNvPr>
          <p:cNvSpPr txBox="1"/>
          <p:nvPr/>
        </p:nvSpPr>
        <p:spPr>
          <a:xfrm>
            <a:off x="4478748" y="3444796"/>
            <a:ext cx="1063434" cy="276999"/>
          </a:xfrm>
          <a:prstGeom prst="rect">
            <a:avLst/>
          </a:prstGeom>
          <a:noFill/>
        </p:spPr>
        <p:txBody>
          <a:bodyPr wrap="square" rtlCol="0">
            <a:spAutoFit/>
          </a:bodyPr>
          <a:lstStyle/>
          <a:p>
            <a:r>
              <a:rPr lang="en-US" sz="1200" dirty="0" err="1"/>
              <a:t>Alternativ</a:t>
            </a:r>
            <a:r>
              <a:rPr lang="en-US" sz="1200" dirty="0"/>
              <a:t>:</a:t>
            </a:r>
          </a:p>
        </p:txBody>
      </p:sp>
      <p:sp>
        <p:nvSpPr>
          <p:cNvPr id="26" name="TextBox 25">
            <a:extLst>
              <a:ext uri="{FF2B5EF4-FFF2-40B4-BE49-F238E27FC236}">
                <a16:creationId xmlns:a16="http://schemas.microsoft.com/office/drawing/2014/main" id="{AC076924-911A-7C43-90E3-EFB02E573E9E}"/>
              </a:ext>
            </a:extLst>
          </p:cNvPr>
          <p:cNvSpPr txBox="1"/>
          <p:nvPr/>
        </p:nvSpPr>
        <p:spPr>
          <a:xfrm>
            <a:off x="4478748" y="4399792"/>
            <a:ext cx="3065821" cy="276999"/>
          </a:xfrm>
          <a:prstGeom prst="rect">
            <a:avLst/>
          </a:prstGeom>
          <a:noFill/>
        </p:spPr>
        <p:txBody>
          <a:bodyPr wrap="square" rtlCol="0">
            <a:spAutoFit/>
          </a:bodyPr>
          <a:lstStyle/>
          <a:p>
            <a:r>
              <a:rPr lang="en-US" sz="1200" dirty="0" err="1"/>
              <a:t>Wenn</a:t>
            </a:r>
            <a:r>
              <a:rPr lang="en-US" sz="1200" dirty="0"/>
              <a:t> SGLT2-Hemmer </a:t>
            </a:r>
            <a:r>
              <a:rPr lang="en-US" sz="1200" dirty="0" err="1"/>
              <a:t>nicht</a:t>
            </a:r>
            <a:r>
              <a:rPr lang="en-US" sz="1200" dirty="0"/>
              <a:t> </a:t>
            </a:r>
            <a:r>
              <a:rPr lang="en-US" sz="1200" dirty="0" err="1"/>
              <a:t>möglich</a:t>
            </a:r>
            <a:r>
              <a:rPr lang="en-US" sz="1200" dirty="0"/>
              <a:t>:</a:t>
            </a:r>
          </a:p>
        </p:txBody>
      </p:sp>
      <p:sp>
        <p:nvSpPr>
          <p:cNvPr id="15" name="TextBox 14">
            <a:extLst>
              <a:ext uri="{FF2B5EF4-FFF2-40B4-BE49-F238E27FC236}">
                <a16:creationId xmlns:a16="http://schemas.microsoft.com/office/drawing/2014/main" id="{25DA697F-8B19-E845-BEF2-9A6A83637211}"/>
              </a:ext>
            </a:extLst>
          </p:cNvPr>
          <p:cNvSpPr txBox="1"/>
          <p:nvPr/>
        </p:nvSpPr>
        <p:spPr>
          <a:xfrm>
            <a:off x="9778542" y="6454733"/>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4054999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4">
            <a:extLst>
              <a:ext uri="{FF2B5EF4-FFF2-40B4-BE49-F238E27FC236}">
                <a16:creationId xmlns:a16="http://schemas.microsoft.com/office/drawing/2014/main" id="{8A57D798-92C2-6741-9524-B9E1AE6F1597}"/>
              </a:ext>
            </a:extLst>
          </p:cNvPr>
          <p:cNvSpPr/>
          <p:nvPr/>
        </p:nvSpPr>
        <p:spPr>
          <a:xfrm>
            <a:off x="3358339" y="2283146"/>
            <a:ext cx="5109800" cy="4567324"/>
          </a:xfrm>
          <a:prstGeom prst="roundRect">
            <a:avLst/>
          </a:prstGeom>
          <a:solidFill>
            <a:srgbClr val="70AD47">
              <a:lumMod val="20000"/>
              <a:lumOff val="80000"/>
            </a:srgbClr>
          </a:solidFill>
          <a:ln w="12700" cap="flat" cmpd="sng" algn="ctr">
            <a:solidFill>
              <a:srgbClr val="70AD47">
                <a:lumMod val="40000"/>
                <a:lumOff val="6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 name="Textfeld 82">
            <a:extLst>
              <a:ext uri="{FF2B5EF4-FFF2-40B4-BE49-F238E27FC236}">
                <a16:creationId xmlns:a16="http://schemas.microsoft.com/office/drawing/2014/main" id="{27CC1E53-F139-0544-A013-0C7C00EBB955}"/>
              </a:ext>
            </a:extLst>
          </p:cNvPr>
          <p:cNvSpPr txBox="1"/>
          <p:nvPr/>
        </p:nvSpPr>
        <p:spPr>
          <a:xfrm>
            <a:off x="3572110" y="1679251"/>
            <a:ext cx="4719801" cy="523220"/>
          </a:xfrm>
          <a:prstGeom prst="rect">
            <a:avLst/>
          </a:prstGeom>
          <a:solidFill>
            <a:srgbClr val="70AD47">
              <a:lumMod val="60000"/>
              <a:lumOff val="40000"/>
            </a:srgbClr>
          </a:solidFill>
          <a:ln>
            <a:solidFill>
              <a:srgbClr val="70AD47">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400" i="0" u="none" strike="noStrike" kern="0" cap="none" spc="0" normalizeH="0" baseline="0" noProof="0" dirty="0">
                <a:ln>
                  <a:noFill/>
                </a:ln>
                <a:solidFill>
                  <a:prstClr val="black"/>
                </a:solidFill>
                <a:effectLst/>
                <a:uLnTx/>
                <a:uFillTx/>
                <a:latin typeface="Calibri" panose="020F0502020204030204"/>
              </a:rPr>
              <a:t>Keine bekannte kardiovaskuläre Erkrankung, Herzinsuffizienz oder chronische Niereninsuffizienz</a:t>
            </a:r>
          </a:p>
        </p:txBody>
      </p:sp>
      <p:sp>
        <p:nvSpPr>
          <p:cNvPr id="6" name="Textfeld 83">
            <a:extLst>
              <a:ext uri="{FF2B5EF4-FFF2-40B4-BE49-F238E27FC236}">
                <a16:creationId xmlns:a16="http://schemas.microsoft.com/office/drawing/2014/main" id="{201481EE-1028-084E-BFC4-AD56C2CA996B}"/>
              </a:ext>
            </a:extLst>
          </p:cNvPr>
          <p:cNvSpPr txBox="1"/>
          <p:nvPr/>
        </p:nvSpPr>
        <p:spPr>
          <a:xfrm>
            <a:off x="3541049" y="2924478"/>
            <a:ext cx="1090839" cy="2616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a:ln>
                  <a:noFill/>
                </a:ln>
                <a:solidFill>
                  <a:prstClr val="black"/>
                </a:solidFill>
                <a:effectLst/>
                <a:uLnTx/>
                <a:uFillTx/>
                <a:latin typeface="Calibri" panose="020F0502020204030204"/>
              </a:rPr>
              <a:t>DPP-4 </a:t>
            </a:r>
            <a:r>
              <a:rPr kumimoji="0" lang="de-DE" sz="1100" b="0" i="0" u="none" strike="noStrike" kern="0" cap="none" spc="0" normalizeH="0" baseline="0" noProof="0" dirty="0">
                <a:ln>
                  <a:noFill/>
                </a:ln>
                <a:solidFill>
                  <a:prstClr val="black"/>
                </a:solidFill>
                <a:effectLst/>
                <a:uLnTx/>
                <a:uFillTx/>
                <a:latin typeface="Calibri" panose="020F0502020204030204"/>
              </a:rPr>
              <a:t>Hemmer</a:t>
            </a:r>
          </a:p>
        </p:txBody>
      </p:sp>
      <p:sp>
        <p:nvSpPr>
          <p:cNvPr id="7" name="Textfeld 84">
            <a:extLst>
              <a:ext uri="{FF2B5EF4-FFF2-40B4-BE49-F238E27FC236}">
                <a16:creationId xmlns:a16="http://schemas.microsoft.com/office/drawing/2014/main" id="{9A785698-CD14-A74F-A605-CE370B5C35E2}"/>
              </a:ext>
            </a:extLst>
          </p:cNvPr>
          <p:cNvSpPr txBox="1"/>
          <p:nvPr/>
        </p:nvSpPr>
        <p:spPr>
          <a:xfrm>
            <a:off x="3645440" y="2535808"/>
            <a:ext cx="4540840" cy="2616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100" b="1" i="0" u="none" strike="noStrike" kern="0" cap="none" spc="0" normalizeH="0" baseline="0" noProof="0" dirty="0">
                <a:ln>
                  <a:noFill/>
                </a:ln>
                <a:solidFill>
                  <a:prstClr val="black"/>
                </a:solidFill>
                <a:effectLst/>
                <a:uLnTx/>
                <a:uFillTx/>
                <a:latin typeface="Calibri" panose="020F0502020204030204"/>
              </a:rPr>
              <a:t>Minimierung des Risikos für Hypoglykämien</a:t>
            </a:r>
          </a:p>
        </p:txBody>
      </p:sp>
      <p:sp>
        <p:nvSpPr>
          <p:cNvPr id="8" name="Textfeld 85">
            <a:extLst>
              <a:ext uri="{FF2B5EF4-FFF2-40B4-BE49-F238E27FC236}">
                <a16:creationId xmlns:a16="http://schemas.microsoft.com/office/drawing/2014/main" id="{75DF2FEF-9466-9F4B-BFDB-2096FB8B79BA}"/>
              </a:ext>
            </a:extLst>
          </p:cNvPr>
          <p:cNvSpPr txBox="1"/>
          <p:nvPr/>
        </p:nvSpPr>
        <p:spPr>
          <a:xfrm>
            <a:off x="4717956" y="2931537"/>
            <a:ext cx="1022923" cy="430887"/>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GLP1 - Analoga</a:t>
            </a:r>
          </a:p>
        </p:txBody>
      </p:sp>
      <p:sp>
        <p:nvSpPr>
          <p:cNvPr id="9" name="Textfeld 86">
            <a:extLst>
              <a:ext uri="{FF2B5EF4-FFF2-40B4-BE49-F238E27FC236}">
                <a16:creationId xmlns:a16="http://schemas.microsoft.com/office/drawing/2014/main" id="{F3093C56-7307-C74B-9227-1AA66A04D0F7}"/>
              </a:ext>
            </a:extLst>
          </p:cNvPr>
          <p:cNvSpPr txBox="1"/>
          <p:nvPr/>
        </p:nvSpPr>
        <p:spPr>
          <a:xfrm>
            <a:off x="5807353" y="2918107"/>
            <a:ext cx="1119947" cy="430887"/>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SGLT2 - Hemmer</a:t>
            </a:r>
          </a:p>
        </p:txBody>
      </p:sp>
      <p:sp>
        <p:nvSpPr>
          <p:cNvPr id="10" name="Textfeld 87">
            <a:extLst>
              <a:ext uri="{FF2B5EF4-FFF2-40B4-BE49-F238E27FC236}">
                <a16:creationId xmlns:a16="http://schemas.microsoft.com/office/drawing/2014/main" id="{A10D5191-E6AA-3B46-86A4-980117F77C27}"/>
              </a:ext>
            </a:extLst>
          </p:cNvPr>
          <p:cNvSpPr txBox="1"/>
          <p:nvPr/>
        </p:nvSpPr>
        <p:spPr>
          <a:xfrm>
            <a:off x="6988094" y="2944470"/>
            <a:ext cx="1125224" cy="2616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1100" b="0" i="0" u="none" strike="noStrike" kern="0" cap="none" spc="0" normalizeH="0" baseline="0" noProof="0" dirty="0">
              <a:ln>
                <a:noFill/>
              </a:ln>
              <a:solidFill>
                <a:prstClr val="black"/>
              </a:solidFill>
              <a:effectLst/>
              <a:uLnTx/>
              <a:uFillTx/>
              <a:latin typeface="Calibri" panose="020F0502020204030204"/>
            </a:endParaRPr>
          </a:p>
        </p:txBody>
      </p:sp>
      <p:sp>
        <p:nvSpPr>
          <p:cNvPr id="11" name="Textfeld 90">
            <a:extLst>
              <a:ext uri="{FF2B5EF4-FFF2-40B4-BE49-F238E27FC236}">
                <a16:creationId xmlns:a16="http://schemas.microsoft.com/office/drawing/2014/main" id="{F8A0EE53-424E-CE49-81F4-3D43DED8D8DB}"/>
              </a:ext>
            </a:extLst>
          </p:cNvPr>
          <p:cNvSpPr txBox="1"/>
          <p:nvPr/>
        </p:nvSpPr>
        <p:spPr>
          <a:xfrm>
            <a:off x="3572110" y="3757499"/>
            <a:ext cx="1054104" cy="600164"/>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SGLT2 – H</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1100" b="0" i="0" u="none" strike="noStrike" kern="0" cap="none" spc="0" normalizeH="0" baseline="0" noProof="0" dirty="0">
              <a:ln>
                <a:noFill/>
              </a:ln>
              <a:solidFill>
                <a:prstClr val="black"/>
              </a:solidFill>
              <a:effectLst/>
              <a:uLnTx/>
              <a:uFillTx/>
              <a:latin typeface="Calibri" panose="020F0502020204030204"/>
            </a:endParaRPr>
          </a:p>
        </p:txBody>
      </p:sp>
      <p:sp>
        <p:nvSpPr>
          <p:cNvPr id="12" name="Textfeld 91">
            <a:extLst>
              <a:ext uri="{FF2B5EF4-FFF2-40B4-BE49-F238E27FC236}">
                <a16:creationId xmlns:a16="http://schemas.microsoft.com/office/drawing/2014/main" id="{B127D40F-8993-C14F-8676-B2A21F8B5255}"/>
              </a:ext>
            </a:extLst>
          </p:cNvPr>
          <p:cNvSpPr txBox="1"/>
          <p:nvPr/>
        </p:nvSpPr>
        <p:spPr>
          <a:xfrm>
            <a:off x="4674173" y="3747343"/>
            <a:ext cx="1054104" cy="600164"/>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SGLT2 – H</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1100" b="0" i="0" u="none" strike="noStrike" kern="0" cap="none" spc="0" normalizeH="0" baseline="0" noProof="0" dirty="0">
              <a:ln>
                <a:noFill/>
              </a:ln>
              <a:solidFill>
                <a:prstClr val="black"/>
              </a:solidFill>
              <a:effectLst/>
              <a:uLnTx/>
              <a:uFillTx/>
              <a:latin typeface="Calibri" panose="020F0502020204030204"/>
            </a:endParaRPr>
          </a:p>
        </p:txBody>
      </p:sp>
      <p:sp>
        <p:nvSpPr>
          <p:cNvPr id="13" name="Textfeld 92">
            <a:extLst>
              <a:ext uri="{FF2B5EF4-FFF2-40B4-BE49-F238E27FC236}">
                <a16:creationId xmlns:a16="http://schemas.microsoft.com/office/drawing/2014/main" id="{868BFD10-8C32-B44B-A028-BF76BDC7C4CF}"/>
              </a:ext>
            </a:extLst>
          </p:cNvPr>
          <p:cNvSpPr txBox="1"/>
          <p:nvPr/>
        </p:nvSpPr>
        <p:spPr>
          <a:xfrm>
            <a:off x="5844512" y="3749851"/>
            <a:ext cx="1061731" cy="938719"/>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GLP-1 RA</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DPP-4 Hemmer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1100" b="0" i="0" u="none" strike="noStrike" kern="0" cap="none" spc="0" normalizeH="0" baseline="0" noProof="0" dirty="0">
              <a:ln>
                <a:noFill/>
              </a:ln>
              <a:solidFill>
                <a:prstClr val="black"/>
              </a:solidFill>
              <a:effectLst/>
              <a:uLnTx/>
              <a:uFillTx/>
              <a:latin typeface="Calibri" panose="020F0502020204030204"/>
            </a:endParaRPr>
          </a:p>
        </p:txBody>
      </p:sp>
      <p:sp>
        <p:nvSpPr>
          <p:cNvPr id="14" name="Textfeld 93">
            <a:extLst>
              <a:ext uri="{FF2B5EF4-FFF2-40B4-BE49-F238E27FC236}">
                <a16:creationId xmlns:a16="http://schemas.microsoft.com/office/drawing/2014/main" id="{40A5CCE5-3711-1448-A469-82C2BAA0369E}"/>
              </a:ext>
            </a:extLst>
          </p:cNvPr>
          <p:cNvSpPr txBox="1"/>
          <p:nvPr/>
        </p:nvSpPr>
        <p:spPr>
          <a:xfrm>
            <a:off x="7022479" y="3761381"/>
            <a:ext cx="1090839" cy="938719"/>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SGLT2- H</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DPP-4 Hemmer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GLP-1 RA</a:t>
            </a:r>
          </a:p>
        </p:txBody>
      </p:sp>
      <p:sp>
        <p:nvSpPr>
          <p:cNvPr id="15" name="Textfeld 94">
            <a:extLst>
              <a:ext uri="{FF2B5EF4-FFF2-40B4-BE49-F238E27FC236}">
                <a16:creationId xmlns:a16="http://schemas.microsoft.com/office/drawing/2014/main" id="{7A614DC3-9591-554E-802B-C82E5835432B}"/>
              </a:ext>
            </a:extLst>
          </p:cNvPr>
          <p:cNvSpPr txBox="1"/>
          <p:nvPr/>
        </p:nvSpPr>
        <p:spPr>
          <a:xfrm>
            <a:off x="3559997" y="4859078"/>
            <a:ext cx="4658191" cy="2616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HbA1c über dem Zielbereich</a:t>
            </a:r>
          </a:p>
        </p:txBody>
      </p:sp>
      <p:sp>
        <p:nvSpPr>
          <p:cNvPr id="16" name="Textfeld 95">
            <a:extLst>
              <a:ext uri="{FF2B5EF4-FFF2-40B4-BE49-F238E27FC236}">
                <a16:creationId xmlns:a16="http://schemas.microsoft.com/office/drawing/2014/main" id="{77B5A3B8-835E-6F41-80E7-982964BAF8DD}"/>
              </a:ext>
            </a:extLst>
          </p:cNvPr>
          <p:cNvSpPr txBox="1"/>
          <p:nvPr/>
        </p:nvSpPr>
        <p:spPr>
          <a:xfrm>
            <a:off x="3547668" y="5184819"/>
            <a:ext cx="4674090" cy="2616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a:ln>
                  <a:noFill/>
                </a:ln>
                <a:solidFill>
                  <a:prstClr val="black"/>
                </a:solidFill>
                <a:effectLst/>
                <a:uLnTx/>
                <a:uFillTx/>
                <a:latin typeface="Calibri" panose="020F0502020204030204"/>
              </a:rPr>
              <a:t>Therapieeskalation </a:t>
            </a:r>
            <a:r>
              <a:rPr kumimoji="0" lang="de-DE" sz="1100" b="0" i="0" u="none" strike="noStrike" kern="0" cap="none" spc="0" normalizeH="0" baseline="0" noProof="0" dirty="0">
                <a:ln>
                  <a:noFill/>
                </a:ln>
                <a:solidFill>
                  <a:prstClr val="black"/>
                </a:solidFill>
                <a:effectLst/>
                <a:uLnTx/>
                <a:uFillTx/>
                <a:latin typeface="Calibri" panose="020F0502020204030204"/>
              </a:rPr>
              <a:t>mit einem weiteren Wirkmechanismus</a:t>
            </a:r>
          </a:p>
        </p:txBody>
      </p:sp>
      <p:sp>
        <p:nvSpPr>
          <p:cNvPr id="17" name="Textfeld 96">
            <a:extLst>
              <a:ext uri="{FF2B5EF4-FFF2-40B4-BE49-F238E27FC236}">
                <a16:creationId xmlns:a16="http://schemas.microsoft.com/office/drawing/2014/main" id="{64FE16C4-C367-1443-9953-AF0CD3908AB6}"/>
              </a:ext>
            </a:extLst>
          </p:cNvPr>
          <p:cNvSpPr txBox="1"/>
          <p:nvPr/>
        </p:nvSpPr>
        <p:spPr>
          <a:xfrm>
            <a:off x="3543959" y="5538259"/>
            <a:ext cx="4674090" cy="2616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HbA1c über dem Zielbereich</a:t>
            </a:r>
          </a:p>
        </p:txBody>
      </p:sp>
      <p:sp>
        <p:nvSpPr>
          <p:cNvPr id="18" name="Textfeld 97">
            <a:extLst>
              <a:ext uri="{FF2B5EF4-FFF2-40B4-BE49-F238E27FC236}">
                <a16:creationId xmlns:a16="http://schemas.microsoft.com/office/drawing/2014/main" id="{213636C6-13ED-1544-89E7-BF43B5211893}"/>
              </a:ext>
            </a:extLst>
          </p:cNvPr>
          <p:cNvSpPr txBox="1"/>
          <p:nvPr/>
        </p:nvSpPr>
        <p:spPr>
          <a:xfrm>
            <a:off x="3543959" y="5891700"/>
            <a:ext cx="4674089" cy="2616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Therapieeskalation mit Basalinsulin oder moderner </a:t>
            </a:r>
            <a:r>
              <a:rPr kumimoji="0" lang="de-DE" sz="1100" b="0" i="0" u="none" strike="noStrike" kern="0" cap="none" spc="0" normalizeH="0" baseline="0" noProof="0" dirty="0" err="1">
                <a:ln>
                  <a:noFill/>
                </a:ln>
                <a:solidFill>
                  <a:prstClr val="black"/>
                </a:solidFill>
                <a:effectLst/>
                <a:uLnTx/>
                <a:uFillTx/>
                <a:latin typeface="Calibri" panose="020F0502020204030204"/>
              </a:rPr>
              <a:t>Sulfonylharnstoff</a:t>
            </a:r>
            <a:endParaRPr kumimoji="0" lang="de-DE" sz="1100" b="0" i="0" u="none" strike="noStrike" kern="0" cap="none" spc="0" normalizeH="0" baseline="0" noProof="0" dirty="0">
              <a:ln>
                <a:noFill/>
              </a:ln>
              <a:solidFill>
                <a:prstClr val="black"/>
              </a:solidFill>
              <a:effectLst/>
              <a:uLnTx/>
              <a:uFillTx/>
              <a:latin typeface="Calibri" panose="020F0502020204030204"/>
            </a:endParaRPr>
          </a:p>
        </p:txBody>
      </p:sp>
      <p:sp>
        <p:nvSpPr>
          <p:cNvPr id="19" name="Textfeld 98">
            <a:extLst>
              <a:ext uri="{FF2B5EF4-FFF2-40B4-BE49-F238E27FC236}">
                <a16:creationId xmlns:a16="http://schemas.microsoft.com/office/drawing/2014/main" id="{1D5B734B-8BDD-DA4F-92C0-C7823DED8010}"/>
              </a:ext>
            </a:extLst>
          </p:cNvPr>
          <p:cNvSpPr txBox="1"/>
          <p:nvPr/>
        </p:nvSpPr>
        <p:spPr>
          <a:xfrm>
            <a:off x="3561206" y="3391180"/>
            <a:ext cx="4674090" cy="26161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prstClr val="black"/>
                </a:solidFill>
                <a:effectLst/>
                <a:uLnTx/>
                <a:uFillTx/>
                <a:latin typeface="Calibri" panose="020F0502020204030204"/>
              </a:rPr>
              <a:t>HbA1c über dem Zielbereich</a:t>
            </a:r>
          </a:p>
        </p:txBody>
      </p:sp>
      <p:sp>
        <p:nvSpPr>
          <p:cNvPr id="20" name="Textfeld 73">
            <a:extLst>
              <a:ext uri="{FF2B5EF4-FFF2-40B4-BE49-F238E27FC236}">
                <a16:creationId xmlns:a16="http://schemas.microsoft.com/office/drawing/2014/main" id="{8ACB47C0-CFA6-4248-917B-1D8E759EB22C}"/>
              </a:ext>
            </a:extLst>
          </p:cNvPr>
          <p:cNvSpPr txBox="1"/>
          <p:nvPr/>
        </p:nvSpPr>
        <p:spPr>
          <a:xfrm>
            <a:off x="2134173" y="151356"/>
            <a:ext cx="6719105" cy="213585"/>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Lebensstilmodifizierende Therapie – Gewichtsmanagement, körperliche Aktivität</a:t>
            </a:r>
          </a:p>
        </p:txBody>
      </p:sp>
      <p:sp>
        <p:nvSpPr>
          <p:cNvPr id="21" name="Textfeld 75">
            <a:extLst>
              <a:ext uri="{FF2B5EF4-FFF2-40B4-BE49-F238E27FC236}">
                <a16:creationId xmlns:a16="http://schemas.microsoft.com/office/drawing/2014/main" id="{B6C51F6B-E072-784C-95AC-F0C98D0C9A6F}"/>
              </a:ext>
            </a:extLst>
          </p:cNvPr>
          <p:cNvSpPr txBox="1"/>
          <p:nvPr/>
        </p:nvSpPr>
        <p:spPr>
          <a:xfrm>
            <a:off x="1898151" y="1100404"/>
            <a:ext cx="7191147" cy="461665"/>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1200" i="0" u="none" strike="noStrike" kern="0" cap="none" spc="0" normalizeH="0" baseline="0" noProof="0" dirty="0">
                <a:ln>
                  <a:noFill/>
                </a:ln>
                <a:solidFill>
                  <a:prstClr val="black"/>
                </a:solidFill>
                <a:effectLst/>
                <a:uLnTx/>
                <a:uFillTx/>
                <a:latin typeface="Calibri" panose="020F0502020204030204"/>
              </a:rPr>
              <a:t>Anamnestisch bekannte kardiovaskuläre Erkrankung, hohes Risiko für </a:t>
            </a:r>
            <a:r>
              <a:rPr kumimoji="0" lang="de-DE" sz="1200" i="0" u="none" strike="noStrike" kern="0" cap="none" spc="0" normalizeH="0" baseline="0" noProof="0" dirty="0" err="1">
                <a:ln>
                  <a:noFill/>
                </a:ln>
                <a:solidFill>
                  <a:prstClr val="black"/>
                </a:solidFill>
                <a:effectLst/>
                <a:uLnTx/>
                <a:uFillTx/>
                <a:latin typeface="Calibri" panose="020F0502020204030204"/>
              </a:rPr>
              <a:t>atherosklerotische</a:t>
            </a:r>
            <a:r>
              <a:rPr kumimoji="0" lang="de-DE" sz="1200" i="0" u="none" strike="noStrike" kern="0" cap="none" spc="0" normalizeH="0" baseline="0" noProof="0" dirty="0">
                <a:ln>
                  <a:noFill/>
                </a:ln>
                <a:solidFill>
                  <a:prstClr val="black"/>
                </a:solidFill>
                <a:effectLst/>
                <a:uLnTx/>
                <a:uFillTx/>
                <a:latin typeface="Calibri" panose="020F0502020204030204"/>
              </a:rPr>
              <a:t>-kardiovaskuläre Erkrankung, bekannte Herzinsuffizienz oder chronische Nierenerkrankung</a:t>
            </a:r>
          </a:p>
        </p:txBody>
      </p:sp>
      <p:sp>
        <p:nvSpPr>
          <p:cNvPr id="22" name="Textfeld 101">
            <a:extLst>
              <a:ext uri="{FF2B5EF4-FFF2-40B4-BE49-F238E27FC236}">
                <a16:creationId xmlns:a16="http://schemas.microsoft.com/office/drawing/2014/main" id="{8F54CEEA-4D23-EF4F-B704-F1026D14622E}"/>
              </a:ext>
            </a:extLst>
          </p:cNvPr>
          <p:cNvSpPr txBox="1"/>
          <p:nvPr/>
        </p:nvSpPr>
        <p:spPr>
          <a:xfrm>
            <a:off x="2134174" y="749252"/>
            <a:ext cx="6719105" cy="213585"/>
          </a:xfrm>
          <a:prstGeom prst="rect">
            <a:avLst/>
          </a:prstGeom>
          <a:solidFill>
            <a:srgbClr val="5B9BD5">
              <a:lumMod val="40000"/>
              <a:lumOff val="60000"/>
            </a:srgbClr>
          </a:solidFill>
          <a:ln>
            <a:solidFill>
              <a:srgbClr val="5B9BD5">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Metformin als Basistherapie (wenn keine Kontraindikationen)</a:t>
            </a:r>
          </a:p>
        </p:txBody>
      </p:sp>
      <p:sp>
        <p:nvSpPr>
          <p:cNvPr id="23" name="TextBox 22">
            <a:extLst>
              <a:ext uri="{FF2B5EF4-FFF2-40B4-BE49-F238E27FC236}">
                <a16:creationId xmlns:a16="http://schemas.microsoft.com/office/drawing/2014/main" id="{F5DC314F-368B-1B42-B198-24161BB0423C}"/>
              </a:ext>
            </a:extLst>
          </p:cNvPr>
          <p:cNvSpPr txBox="1"/>
          <p:nvPr/>
        </p:nvSpPr>
        <p:spPr>
          <a:xfrm>
            <a:off x="5201252" y="375409"/>
            <a:ext cx="300082" cy="369332"/>
          </a:xfrm>
          <a:prstGeom prst="rect">
            <a:avLst/>
          </a:prstGeom>
          <a:noFill/>
        </p:spPr>
        <p:txBody>
          <a:bodyPr wrap="none" rtlCol="0">
            <a:spAutoFit/>
          </a:bodyPr>
          <a:lstStyle/>
          <a:p>
            <a:r>
              <a:rPr lang="en-US" dirty="0"/>
              <a:t>+</a:t>
            </a:r>
          </a:p>
        </p:txBody>
      </p:sp>
      <p:sp>
        <p:nvSpPr>
          <p:cNvPr id="25" name="TextBox 24">
            <a:extLst>
              <a:ext uri="{FF2B5EF4-FFF2-40B4-BE49-F238E27FC236}">
                <a16:creationId xmlns:a16="http://schemas.microsoft.com/office/drawing/2014/main" id="{E884CC8C-BF71-974F-9914-DBF30DBB72F1}"/>
              </a:ext>
            </a:extLst>
          </p:cNvPr>
          <p:cNvSpPr txBox="1"/>
          <p:nvPr/>
        </p:nvSpPr>
        <p:spPr>
          <a:xfrm>
            <a:off x="9778542" y="6454733"/>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180538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4">
            <a:extLst>
              <a:ext uri="{FF2B5EF4-FFF2-40B4-BE49-F238E27FC236}">
                <a16:creationId xmlns:a16="http://schemas.microsoft.com/office/drawing/2014/main" id="{FFABBD11-390F-F84F-9B3F-08B25CD6520A}"/>
              </a:ext>
            </a:extLst>
          </p:cNvPr>
          <p:cNvSpPr/>
          <p:nvPr/>
        </p:nvSpPr>
        <p:spPr>
          <a:xfrm>
            <a:off x="8013801" y="1932867"/>
            <a:ext cx="3744758" cy="3813134"/>
          </a:xfrm>
          <a:prstGeom prst="roundRect">
            <a:avLst/>
          </a:prstGeom>
          <a:solidFill>
            <a:srgbClr val="70AD47">
              <a:lumMod val="20000"/>
              <a:lumOff val="80000"/>
            </a:srgbClr>
          </a:solidFill>
          <a:ln w="12700" cap="flat" cmpd="sng" algn="ctr">
            <a:solidFill>
              <a:srgbClr val="70AD47">
                <a:lumMod val="40000"/>
                <a:lumOff val="6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 name="Abgerundetes Rechteck 33">
            <a:extLst>
              <a:ext uri="{FF2B5EF4-FFF2-40B4-BE49-F238E27FC236}">
                <a16:creationId xmlns:a16="http://schemas.microsoft.com/office/drawing/2014/main" id="{E4B211EF-DBCA-D143-8395-432713FEF9F1}"/>
              </a:ext>
            </a:extLst>
          </p:cNvPr>
          <p:cNvSpPr/>
          <p:nvPr/>
        </p:nvSpPr>
        <p:spPr>
          <a:xfrm>
            <a:off x="3264567" y="1954733"/>
            <a:ext cx="2229328" cy="1292223"/>
          </a:xfrm>
          <a:prstGeom prst="roundRect">
            <a:avLst/>
          </a:prstGeom>
          <a:solidFill>
            <a:srgbClr val="5B9BD5">
              <a:lumMod val="40000"/>
              <a:lumOff val="60000"/>
            </a:srgbClr>
          </a:solidFill>
          <a:ln w="12700" cap="flat" cmpd="sng" algn="ctr">
            <a:solidFill>
              <a:srgbClr val="5B9BD5">
                <a:lumMod val="40000"/>
                <a:lumOff val="6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200" b="0" i="0" u="none" strike="noStrike" kern="0" cap="none" spc="0" normalizeH="0" baseline="0" noProof="0" dirty="0">
              <a:ln>
                <a:noFill/>
              </a:ln>
              <a:effectLst/>
              <a:uLnTx/>
              <a:uFillTx/>
              <a:latin typeface="Calibri" panose="020F0502020204030204"/>
              <a:ea typeface="+mn-ea"/>
              <a:cs typeface="+mn-cs"/>
            </a:endParaRPr>
          </a:p>
        </p:txBody>
      </p:sp>
      <p:sp>
        <p:nvSpPr>
          <p:cNvPr id="6" name="Abgerundetes Rechteck 32">
            <a:extLst>
              <a:ext uri="{FF2B5EF4-FFF2-40B4-BE49-F238E27FC236}">
                <a16:creationId xmlns:a16="http://schemas.microsoft.com/office/drawing/2014/main" id="{E6461677-B04C-334C-92E6-27187A5CBAB8}"/>
              </a:ext>
            </a:extLst>
          </p:cNvPr>
          <p:cNvSpPr/>
          <p:nvPr/>
        </p:nvSpPr>
        <p:spPr>
          <a:xfrm>
            <a:off x="268901" y="1932233"/>
            <a:ext cx="2861678" cy="3831658"/>
          </a:xfrm>
          <a:prstGeom prst="roundRect">
            <a:avLst/>
          </a:prstGeom>
          <a:solidFill>
            <a:srgbClr val="FFC000">
              <a:lumMod val="20000"/>
              <a:lumOff val="80000"/>
            </a:srgbClr>
          </a:solidFill>
          <a:ln w="12700" cap="flat" cmpd="sng" algn="ctr">
            <a:solidFill>
              <a:srgbClr val="FFC000">
                <a:lumMod val="60000"/>
                <a:lumOff val="4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 name="Textfeld 73">
            <a:extLst>
              <a:ext uri="{FF2B5EF4-FFF2-40B4-BE49-F238E27FC236}">
                <a16:creationId xmlns:a16="http://schemas.microsoft.com/office/drawing/2014/main" id="{C47461D2-CB76-CA40-9B74-E81B5CD54A8A}"/>
              </a:ext>
            </a:extLst>
          </p:cNvPr>
          <p:cNvSpPr txBox="1"/>
          <p:nvPr/>
        </p:nvSpPr>
        <p:spPr>
          <a:xfrm>
            <a:off x="2692977" y="690503"/>
            <a:ext cx="6719105" cy="213585"/>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Lebensstilmodifizierende Therapie – Gewichtsmanagement, körperliche Aktivität</a:t>
            </a:r>
          </a:p>
        </p:txBody>
      </p:sp>
      <p:sp>
        <p:nvSpPr>
          <p:cNvPr id="8" name="Textfeld 74">
            <a:extLst>
              <a:ext uri="{FF2B5EF4-FFF2-40B4-BE49-F238E27FC236}">
                <a16:creationId xmlns:a16="http://schemas.microsoft.com/office/drawing/2014/main" id="{EF8485F2-FB2E-4A40-BEF7-F8B0794009A4}"/>
              </a:ext>
            </a:extLst>
          </p:cNvPr>
          <p:cNvSpPr txBox="1"/>
          <p:nvPr/>
        </p:nvSpPr>
        <p:spPr>
          <a:xfrm>
            <a:off x="552273" y="2017729"/>
            <a:ext cx="2354427" cy="1514261"/>
          </a:xfrm>
          <a:prstGeom prst="rect">
            <a:avLst/>
          </a:prstGeom>
          <a:solidFill>
            <a:sysClr val="window" lastClr="FFFFFF"/>
          </a:solidFill>
          <a:ln>
            <a:solidFill>
              <a:srgbClr val="FFC000">
                <a:lumMod val="60000"/>
                <a:lumOff val="40000"/>
              </a:srgbClr>
            </a:solidFill>
          </a:ln>
        </p:spPr>
        <p:txBody>
          <a:bodyPr wrap="square" rtlCol="0">
            <a:spAutoFit/>
          </a:bodyPr>
          <a:lstStyle/>
          <a:p>
            <a:pPr marR="0" lvl="0" defTabSz="685800" eaLnBrk="1" fontAlgn="auto" latinLnBrk="0" hangingPunct="1">
              <a:lnSpc>
                <a:spcPct val="100000"/>
              </a:lnSpc>
              <a:spcBef>
                <a:spcPts val="0"/>
              </a:spcBef>
              <a:spcAft>
                <a:spcPts val="0"/>
              </a:spcAft>
              <a:buClrTx/>
              <a:buSzTx/>
              <a:tabLst/>
              <a:defRPr/>
            </a:pPr>
            <a:r>
              <a:rPr kumimoji="0" lang="de-DE" sz="770" b="1" i="0" u="none" strike="noStrike" kern="0" cap="none" spc="0" normalizeH="0" baseline="0" noProof="0" dirty="0">
                <a:ln>
                  <a:noFill/>
                </a:ln>
                <a:solidFill>
                  <a:prstClr val="black"/>
                </a:solidFill>
                <a:effectLst/>
                <a:uLnTx/>
                <a:uFillTx/>
                <a:latin typeface="Calibri" panose="020F0502020204030204"/>
              </a:rPr>
              <a:t>Nachgewiesene </a:t>
            </a:r>
            <a:r>
              <a:rPr kumimoji="0" lang="de-DE" sz="770" b="1" i="0" u="none" strike="noStrike" kern="0" cap="none" spc="0" normalizeH="0" baseline="0" noProof="0" dirty="0" err="1">
                <a:ln>
                  <a:noFill/>
                </a:ln>
                <a:solidFill>
                  <a:prstClr val="black"/>
                </a:solidFill>
                <a:effectLst/>
                <a:uLnTx/>
                <a:uFillTx/>
                <a:latin typeface="Calibri" panose="020F0502020204030204"/>
              </a:rPr>
              <a:t>atherosklerotische</a:t>
            </a:r>
            <a:r>
              <a:rPr lang="de-DE" sz="770" b="1" kern="0" dirty="0">
                <a:solidFill>
                  <a:prstClr val="black"/>
                </a:solidFill>
                <a:latin typeface="Calibri" panose="020F0502020204030204"/>
              </a:rPr>
              <a:t> kardiovaskuläre Erkrankung</a:t>
            </a:r>
          </a:p>
          <a:p>
            <a:pPr marR="0" lvl="0" defTabSz="685800" eaLnBrk="1" fontAlgn="auto" latinLnBrk="0" hangingPunct="1">
              <a:lnSpc>
                <a:spcPct val="100000"/>
              </a:lnSpc>
              <a:spcBef>
                <a:spcPts val="0"/>
              </a:spcBef>
              <a:spcAft>
                <a:spcPts val="0"/>
              </a:spcAft>
              <a:buClrTx/>
              <a:buSzTx/>
              <a:tabLst/>
              <a:defRPr/>
            </a:pPr>
            <a:endParaRPr lang="de-DE" sz="770" kern="0" dirty="0">
              <a:solidFill>
                <a:prstClr val="black"/>
              </a:solidFill>
              <a:latin typeface="Calibri" panose="020F0502020204030204"/>
            </a:endParaRPr>
          </a:p>
          <a:p>
            <a:pPr lvl="0" defTabSz="685800">
              <a:defRPr/>
            </a:pPr>
            <a:r>
              <a:rPr kumimoji="0" lang="de-DE" sz="770" b="1" i="0" u="none" strike="noStrike" kern="0" cap="none" spc="0" normalizeH="0" baseline="0" noProof="0" dirty="0">
                <a:ln>
                  <a:noFill/>
                </a:ln>
                <a:solidFill>
                  <a:prstClr val="black"/>
                </a:solidFill>
                <a:effectLst/>
                <a:uLnTx/>
                <a:uFillTx/>
                <a:latin typeface="Calibri" panose="020F0502020204030204"/>
              </a:rPr>
              <a:t>Hohes Risiko für </a:t>
            </a:r>
            <a:r>
              <a:rPr lang="de-DE" sz="770" b="1" kern="0" dirty="0">
                <a:solidFill>
                  <a:prstClr val="black"/>
                </a:solidFill>
              </a:rPr>
              <a:t>eine </a:t>
            </a:r>
            <a:r>
              <a:rPr lang="de-DE" sz="770" b="1" kern="0" dirty="0" err="1">
                <a:solidFill>
                  <a:prstClr val="black"/>
                </a:solidFill>
              </a:rPr>
              <a:t>atherosklerotisch</a:t>
            </a:r>
            <a:r>
              <a:rPr lang="de-DE" sz="770" b="1" kern="0" dirty="0">
                <a:solidFill>
                  <a:prstClr val="black"/>
                </a:solidFill>
              </a:rPr>
              <a:t>-kardiovaskuläre Erkrankung </a:t>
            </a:r>
            <a:r>
              <a:rPr lang="de-DE" sz="770" kern="0" dirty="0">
                <a:solidFill>
                  <a:prstClr val="black"/>
                </a:solidFill>
              </a:rPr>
              <a:t>(Alter </a:t>
            </a:r>
            <a:r>
              <a:rPr lang="en-US" sz="770" kern="0" dirty="0">
                <a:solidFill>
                  <a:prstClr val="black"/>
                </a:solidFill>
              </a:rPr>
              <a:t>≥</a:t>
            </a:r>
            <a:r>
              <a:rPr lang="en-US" sz="770" dirty="0"/>
              <a:t> </a:t>
            </a:r>
            <a:r>
              <a:rPr lang="de-DE" sz="770" kern="0" dirty="0">
                <a:solidFill>
                  <a:prstClr val="black"/>
                </a:solidFill>
              </a:rPr>
              <a:t>55 Jahre und eines der folgenden Kriterien</a:t>
            </a:r>
          </a:p>
          <a:p>
            <a:pPr marL="171450" lvl="0" indent="12700" defTabSz="685800">
              <a:buFont typeface="Arial" panose="020B0604020202020204" pitchFamily="34" charset="0"/>
              <a:buChar char="•"/>
              <a:defRPr/>
            </a:pPr>
            <a:r>
              <a:rPr lang="de-DE" sz="770" kern="0" dirty="0">
                <a:solidFill>
                  <a:prstClr val="black"/>
                </a:solidFill>
              </a:rPr>
              <a:t>        linksventrikuläre Hypertrophie</a:t>
            </a:r>
          </a:p>
          <a:p>
            <a:pPr marL="171450" lvl="0" indent="12700" defTabSz="685800">
              <a:buFont typeface="Arial" panose="020B0604020202020204" pitchFamily="34" charset="0"/>
              <a:buChar char="•"/>
              <a:defRPr/>
            </a:pPr>
            <a:r>
              <a:rPr lang="de-DE" sz="770" kern="0" dirty="0">
                <a:solidFill>
                  <a:prstClr val="black"/>
                </a:solidFill>
              </a:rPr>
              <a:t>       &gt;50% Stenose der </a:t>
            </a:r>
            <a:r>
              <a:rPr lang="de-DE" sz="770" kern="0" dirty="0" err="1">
                <a:solidFill>
                  <a:prstClr val="black"/>
                </a:solidFill>
              </a:rPr>
              <a:t>Koronarien</a:t>
            </a:r>
            <a:r>
              <a:rPr lang="de-DE" sz="770" kern="0" dirty="0">
                <a:solidFill>
                  <a:prstClr val="black"/>
                </a:solidFill>
              </a:rPr>
              <a:t>,   </a:t>
            </a:r>
          </a:p>
          <a:p>
            <a:pPr marL="171450" lvl="0" defTabSz="685800">
              <a:defRPr/>
            </a:pPr>
            <a:r>
              <a:rPr lang="de-DE" sz="770" kern="0" dirty="0">
                <a:solidFill>
                  <a:prstClr val="black"/>
                </a:solidFill>
              </a:rPr>
              <a:t>         Karotiden oder Beinarterien</a:t>
            </a:r>
          </a:p>
          <a:p>
            <a:pPr marL="171450" lvl="0" indent="12700" defTabSz="685800">
              <a:buFont typeface="Arial" panose="020B0604020202020204" pitchFamily="34" charset="0"/>
              <a:buChar char="•"/>
              <a:defRPr/>
            </a:pPr>
            <a:r>
              <a:rPr lang="de-DE" sz="770" kern="0" dirty="0">
                <a:solidFill>
                  <a:prstClr val="black"/>
                </a:solidFill>
              </a:rPr>
              <a:t>        </a:t>
            </a:r>
            <a:r>
              <a:rPr lang="de-DE" sz="770" kern="0" dirty="0" err="1">
                <a:solidFill>
                  <a:prstClr val="black"/>
                </a:solidFill>
              </a:rPr>
              <a:t>eGFR</a:t>
            </a:r>
            <a:r>
              <a:rPr lang="de-DE" sz="770" kern="0" dirty="0">
                <a:solidFill>
                  <a:prstClr val="black"/>
                </a:solidFill>
              </a:rPr>
              <a:t> &lt;60 ml/min/1,73 m2 (nicht </a:t>
            </a:r>
          </a:p>
          <a:p>
            <a:pPr marL="171450" lvl="0" defTabSz="685800">
              <a:defRPr/>
            </a:pPr>
            <a:r>
              <a:rPr lang="de-DE" sz="770" kern="0" dirty="0">
                <a:solidFill>
                  <a:prstClr val="black"/>
                </a:solidFill>
              </a:rPr>
              <a:t>         diabetische Nierenerkrankung)</a:t>
            </a:r>
          </a:p>
          <a:p>
            <a:pPr marL="342900" lvl="0" indent="-171450" defTabSz="685800">
              <a:buFont typeface="Arial" panose="020B0604020202020204" pitchFamily="34" charset="0"/>
              <a:buChar char="•"/>
              <a:defRPr/>
            </a:pPr>
            <a:r>
              <a:rPr lang="de-DE" sz="770" kern="0" dirty="0">
                <a:solidFill>
                  <a:prstClr val="black"/>
                </a:solidFill>
              </a:rPr>
              <a:t>   Albuminurie</a:t>
            </a:r>
          </a:p>
        </p:txBody>
      </p:sp>
      <p:sp>
        <p:nvSpPr>
          <p:cNvPr id="9" name="Textfeld 75">
            <a:extLst>
              <a:ext uri="{FF2B5EF4-FFF2-40B4-BE49-F238E27FC236}">
                <a16:creationId xmlns:a16="http://schemas.microsoft.com/office/drawing/2014/main" id="{486A2A76-5BF1-8B45-BBAE-E4780187DAB3}"/>
              </a:ext>
            </a:extLst>
          </p:cNvPr>
          <p:cNvSpPr txBox="1"/>
          <p:nvPr/>
        </p:nvSpPr>
        <p:spPr>
          <a:xfrm>
            <a:off x="676800" y="1592439"/>
            <a:ext cx="7191147" cy="334835"/>
          </a:xfrm>
          <a:prstGeom prst="rect">
            <a:avLst/>
          </a:prstGeom>
          <a:solidFill>
            <a:srgbClr val="ED7D31"/>
          </a:solid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i="0" u="none" strike="noStrike" kern="0" cap="none" spc="0" normalizeH="0" baseline="0" noProof="0" dirty="0">
                <a:ln>
                  <a:noFill/>
                </a:ln>
                <a:solidFill>
                  <a:prstClr val="black"/>
                </a:solidFill>
                <a:effectLst/>
                <a:uLnTx/>
                <a:uFillTx/>
                <a:latin typeface="Calibri" panose="020F0502020204030204"/>
              </a:rPr>
              <a:t>Anamnestisch bekannte kardiovaskuläre Erkrankung, hohes Risiko für </a:t>
            </a:r>
            <a:r>
              <a:rPr kumimoji="0" lang="de-DE" sz="788" i="0" u="none" strike="noStrike" kern="0" cap="none" spc="0" normalizeH="0" baseline="0" noProof="0" dirty="0" err="1">
                <a:ln>
                  <a:noFill/>
                </a:ln>
                <a:solidFill>
                  <a:prstClr val="black"/>
                </a:solidFill>
                <a:effectLst/>
                <a:uLnTx/>
                <a:uFillTx/>
                <a:latin typeface="Calibri" panose="020F0502020204030204"/>
              </a:rPr>
              <a:t>atherosklerotische</a:t>
            </a:r>
            <a:r>
              <a:rPr kumimoji="0" lang="de-DE" sz="788" i="0" u="none" strike="noStrike" kern="0" cap="none" spc="0" normalizeH="0" baseline="0" noProof="0" dirty="0">
                <a:ln>
                  <a:noFill/>
                </a:ln>
                <a:solidFill>
                  <a:prstClr val="black"/>
                </a:solidFill>
                <a:effectLst/>
                <a:uLnTx/>
                <a:uFillTx/>
                <a:latin typeface="Calibri" panose="020F0502020204030204"/>
              </a:rPr>
              <a:t>-kardiovaskuläre Erkrankung, bekannte  Herzinsuffizienz oder chronische Nierenerkrankung</a:t>
            </a:r>
          </a:p>
        </p:txBody>
      </p:sp>
      <p:sp>
        <p:nvSpPr>
          <p:cNvPr id="10" name="Textfeld 76">
            <a:extLst>
              <a:ext uri="{FF2B5EF4-FFF2-40B4-BE49-F238E27FC236}">
                <a16:creationId xmlns:a16="http://schemas.microsoft.com/office/drawing/2014/main" id="{5CAEA2B4-8C2E-B948-B315-4FF7CF7EBBBC}"/>
              </a:ext>
            </a:extLst>
          </p:cNvPr>
          <p:cNvSpPr txBox="1"/>
          <p:nvPr/>
        </p:nvSpPr>
        <p:spPr>
          <a:xfrm>
            <a:off x="268901" y="3752195"/>
            <a:ext cx="1298687" cy="33483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GLP -1 Analogon mit kardiovaskulärem </a:t>
            </a:r>
            <a:r>
              <a:rPr kumimoji="0" lang="de-DE" sz="788" b="0" i="0" u="none" strike="noStrike" kern="0" cap="none" spc="0" normalizeH="0" baseline="0" noProof="0" dirty="0" err="1">
                <a:ln>
                  <a:noFill/>
                </a:ln>
                <a:solidFill>
                  <a:prstClr val="black"/>
                </a:solidFill>
                <a:effectLst/>
                <a:uLnTx/>
                <a:uFillTx/>
                <a:latin typeface="Calibri" panose="020F0502020204030204"/>
              </a:rPr>
              <a:t>Benefit</a:t>
            </a:r>
            <a:r>
              <a:rPr lang="de-DE" sz="788" kern="0" baseline="30000" dirty="0">
                <a:solidFill>
                  <a:prstClr val="black"/>
                </a:solidFill>
                <a:latin typeface="Calibri" panose="020F0502020204030204"/>
              </a:rPr>
              <a:t>1</a:t>
            </a:r>
            <a:endParaRPr kumimoji="0" lang="de-DE" sz="788" b="0" i="0" u="none" strike="noStrike" kern="0" cap="none" spc="0" normalizeH="0" baseline="30000" noProof="0" dirty="0">
              <a:ln>
                <a:noFill/>
              </a:ln>
              <a:solidFill>
                <a:prstClr val="black"/>
              </a:solidFill>
              <a:effectLst/>
              <a:uLnTx/>
              <a:uFillTx/>
              <a:latin typeface="Calibri" panose="020F0502020204030204"/>
            </a:endParaRPr>
          </a:p>
        </p:txBody>
      </p:sp>
      <p:sp>
        <p:nvSpPr>
          <p:cNvPr id="11" name="Textfeld 77">
            <a:extLst>
              <a:ext uri="{FF2B5EF4-FFF2-40B4-BE49-F238E27FC236}">
                <a16:creationId xmlns:a16="http://schemas.microsoft.com/office/drawing/2014/main" id="{2D449F79-6E64-A64E-B425-5D68459D4ECC}"/>
              </a:ext>
            </a:extLst>
          </p:cNvPr>
          <p:cNvSpPr txBox="1"/>
          <p:nvPr/>
        </p:nvSpPr>
        <p:spPr>
          <a:xfrm>
            <a:off x="3382527" y="2487933"/>
            <a:ext cx="1977142" cy="33483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SGLT2- Hemmer mit nachgewiesenem </a:t>
            </a:r>
            <a:r>
              <a:rPr kumimoji="0" lang="de-DE" sz="788" b="0" i="0" u="none" strike="noStrike" kern="0" cap="none" spc="0" normalizeH="0" baseline="0" noProof="0" dirty="0" err="1">
                <a:ln>
                  <a:noFill/>
                </a:ln>
                <a:solidFill>
                  <a:prstClr val="black"/>
                </a:solidFill>
                <a:effectLst/>
                <a:uLnTx/>
                <a:uFillTx/>
                <a:latin typeface="Calibri" panose="020F0502020204030204"/>
              </a:rPr>
              <a:t>Benefit</a:t>
            </a:r>
            <a:r>
              <a:rPr lang="de-DE" sz="788" kern="0" dirty="0">
                <a:solidFill>
                  <a:prstClr val="black"/>
                </a:solidFill>
                <a:latin typeface="Calibri" panose="020F0502020204030204"/>
              </a:rPr>
              <a:t> in diesem Kollektiv</a:t>
            </a:r>
            <a:r>
              <a:rPr lang="de-DE" sz="788" kern="0" baseline="30000" dirty="0">
                <a:solidFill>
                  <a:prstClr val="black"/>
                </a:solidFill>
                <a:latin typeface="Calibri" panose="020F0502020204030204"/>
              </a:rPr>
              <a:t>2,4</a:t>
            </a:r>
            <a:endParaRPr kumimoji="0" lang="de-DE" sz="788" b="0" i="0" u="none" strike="noStrike" kern="0" cap="none" spc="0" normalizeH="0" baseline="30000" noProof="0" dirty="0">
              <a:ln>
                <a:noFill/>
              </a:ln>
              <a:solidFill>
                <a:prstClr val="black"/>
              </a:solidFill>
              <a:effectLst/>
              <a:uLnTx/>
              <a:uFillTx/>
              <a:latin typeface="Calibri" panose="020F0502020204030204"/>
            </a:endParaRPr>
          </a:p>
        </p:txBody>
      </p:sp>
      <p:sp>
        <p:nvSpPr>
          <p:cNvPr id="12" name="Textfeld 78">
            <a:extLst>
              <a:ext uri="{FF2B5EF4-FFF2-40B4-BE49-F238E27FC236}">
                <a16:creationId xmlns:a16="http://schemas.microsoft.com/office/drawing/2014/main" id="{7B3C6646-DE60-754E-BEDF-18D12BF7D278}"/>
              </a:ext>
            </a:extLst>
          </p:cNvPr>
          <p:cNvSpPr txBox="1"/>
          <p:nvPr/>
        </p:nvSpPr>
        <p:spPr>
          <a:xfrm>
            <a:off x="3397663" y="2110384"/>
            <a:ext cx="1962006" cy="213585"/>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effectLst/>
                <a:uLnTx/>
                <a:uFillTx/>
                <a:latin typeface="Calibri" panose="020F0502020204030204"/>
              </a:rPr>
              <a:t>Herzinsuffizienz (insbesondere </a:t>
            </a:r>
            <a:r>
              <a:rPr kumimoji="0" lang="de-DE" sz="788" b="1" i="0" u="none" strike="noStrike" kern="0" cap="none" spc="0" normalizeH="0" baseline="0" noProof="0" dirty="0" err="1">
                <a:ln>
                  <a:noFill/>
                </a:ln>
                <a:effectLst/>
                <a:uLnTx/>
                <a:uFillTx/>
                <a:latin typeface="Calibri" panose="020F0502020204030204"/>
              </a:rPr>
              <a:t>HFrEF</a:t>
            </a:r>
            <a:r>
              <a:rPr kumimoji="0" lang="de-DE" sz="788" b="1" i="0" u="none" strike="noStrike" kern="0" cap="none" spc="0" normalizeH="0" baseline="0" noProof="0" dirty="0">
                <a:ln>
                  <a:noFill/>
                </a:ln>
                <a:effectLst/>
                <a:uLnTx/>
                <a:uFillTx/>
                <a:latin typeface="Calibri" panose="020F0502020204030204"/>
              </a:rPr>
              <a:t>)</a:t>
            </a:r>
          </a:p>
        </p:txBody>
      </p:sp>
      <p:sp>
        <p:nvSpPr>
          <p:cNvPr id="14" name="Textfeld 80">
            <a:extLst>
              <a:ext uri="{FF2B5EF4-FFF2-40B4-BE49-F238E27FC236}">
                <a16:creationId xmlns:a16="http://schemas.microsoft.com/office/drawing/2014/main" id="{D272C02A-1D33-AD4E-8040-6AD18FE0E67E}"/>
              </a:ext>
            </a:extLst>
          </p:cNvPr>
          <p:cNvSpPr txBox="1"/>
          <p:nvPr/>
        </p:nvSpPr>
        <p:spPr>
          <a:xfrm>
            <a:off x="482711" y="4304240"/>
            <a:ext cx="2372915" cy="21358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HbA1c über dem Zielbereich</a:t>
            </a:r>
          </a:p>
        </p:txBody>
      </p:sp>
      <p:sp>
        <p:nvSpPr>
          <p:cNvPr id="16" name="Textfeld 82">
            <a:extLst>
              <a:ext uri="{FF2B5EF4-FFF2-40B4-BE49-F238E27FC236}">
                <a16:creationId xmlns:a16="http://schemas.microsoft.com/office/drawing/2014/main" id="{4A3B336A-4974-5843-BDB5-20116CBC8B94}"/>
              </a:ext>
            </a:extLst>
          </p:cNvPr>
          <p:cNvSpPr txBox="1"/>
          <p:nvPr/>
        </p:nvSpPr>
        <p:spPr>
          <a:xfrm>
            <a:off x="8105493" y="1585533"/>
            <a:ext cx="3582498" cy="323165"/>
          </a:xfrm>
          <a:prstGeom prst="rect">
            <a:avLst/>
          </a:prstGeom>
          <a:solidFill>
            <a:srgbClr val="70AD47">
              <a:lumMod val="60000"/>
              <a:lumOff val="40000"/>
            </a:srgbClr>
          </a:solidFill>
          <a:ln>
            <a:solidFill>
              <a:srgbClr val="70AD47">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50" i="0" u="none" strike="noStrike" kern="0" cap="none" spc="0" normalizeH="0" baseline="0" noProof="0" dirty="0">
                <a:ln>
                  <a:noFill/>
                </a:ln>
                <a:solidFill>
                  <a:prstClr val="black"/>
                </a:solidFill>
                <a:effectLst/>
                <a:uLnTx/>
                <a:uFillTx/>
                <a:latin typeface="Calibri" panose="020F0502020204030204"/>
              </a:rPr>
              <a:t>Keine bekannte kardiovaskuläre Erkrankung, Herzinsuffizienz oder chronische Niereninsuffizienz</a:t>
            </a:r>
          </a:p>
        </p:txBody>
      </p:sp>
      <p:sp>
        <p:nvSpPr>
          <p:cNvPr id="17" name="Textfeld 83">
            <a:extLst>
              <a:ext uri="{FF2B5EF4-FFF2-40B4-BE49-F238E27FC236}">
                <a16:creationId xmlns:a16="http://schemas.microsoft.com/office/drawing/2014/main" id="{F6768C6A-467B-A747-BF64-86380543E423}"/>
              </a:ext>
            </a:extLst>
          </p:cNvPr>
          <p:cNvSpPr txBox="1"/>
          <p:nvPr/>
        </p:nvSpPr>
        <p:spPr>
          <a:xfrm>
            <a:off x="8086545" y="2566669"/>
            <a:ext cx="827986" cy="346249"/>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825" b="0" i="0" u="none" strike="noStrike" kern="0" cap="none" spc="0" normalizeH="0" baseline="0" noProof="0">
                <a:ln>
                  <a:noFill/>
                </a:ln>
                <a:solidFill>
                  <a:prstClr val="black"/>
                </a:solidFill>
                <a:effectLst/>
                <a:uLnTx/>
                <a:uFillTx/>
                <a:latin typeface="Calibri" panose="020F0502020204030204"/>
              </a:rPr>
              <a:t>DPP-4 </a:t>
            </a:r>
            <a:r>
              <a:rPr kumimoji="0" lang="de-DE" sz="825" b="0" i="0" u="none" strike="noStrike" kern="0" cap="none" spc="0" normalizeH="0" baseline="0" noProof="0" dirty="0">
                <a:ln>
                  <a:noFill/>
                </a:ln>
                <a:solidFill>
                  <a:prstClr val="black"/>
                </a:solidFill>
                <a:effectLst/>
                <a:uLnTx/>
                <a:uFillTx/>
                <a:latin typeface="Calibri" panose="020F0502020204030204"/>
              </a:rPr>
              <a:t>Hemmer</a:t>
            </a:r>
          </a:p>
        </p:txBody>
      </p:sp>
      <p:sp>
        <p:nvSpPr>
          <p:cNvPr id="18" name="Textfeld 84">
            <a:extLst>
              <a:ext uri="{FF2B5EF4-FFF2-40B4-BE49-F238E27FC236}">
                <a16:creationId xmlns:a16="http://schemas.microsoft.com/office/drawing/2014/main" id="{2D3A9375-0272-F646-B130-0502EC69F5D6}"/>
              </a:ext>
            </a:extLst>
          </p:cNvPr>
          <p:cNvSpPr txBox="1"/>
          <p:nvPr/>
        </p:nvSpPr>
        <p:spPr>
          <a:xfrm>
            <a:off x="8190935" y="2177999"/>
            <a:ext cx="3446660" cy="219291"/>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825" b="1" i="0" u="none" strike="noStrike" kern="0" cap="none" spc="0" normalizeH="0" baseline="0" noProof="0" dirty="0">
                <a:ln>
                  <a:noFill/>
                </a:ln>
                <a:solidFill>
                  <a:prstClr val="black"/>
                </a:solidFill>
                <a:effectLst/>
                <a:uLnTx/>
                <a:uFillTx/>
                <a:latin typeface="Calibri" panose="020F0502020204030204"/>
              </a:rPr>
              <a:t>Minimierung des Risikos für Hypoglykämien</a:t>
            </a:r>
          </a:p>
        </p:txBody>
      </p:sp>
      <p:sp>
        <p:nvSpPr>
          <p:cNvPr id="19" name="Textfeld 85">
            <a:extLst>
              <a:ext uri="{FF2B5EF4-FFF2-40B4-BE49-F238E27FC236}">
                <a16:creationId xmlns:a16="http://schemas.microsoft.com/office/drawing/2014/main" id="{F23457E9-970B-054C-BD4D-1A21695B3246}"/>
              </a:ext>
            </a:extLst>
          </p:cNvPr>
          <p:cNvSpPr txBox="1"/>
          <p:nvPr/>
        </p:nvSpPr>
        <p:spPr>
          <a:xfrm>
            <a:off x="8991358" y="2560298"/>
            <a:ext cx="776435" cy="346249"/>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825" b="0" i="0" u="none" strike="noStrike" kern="0" cap="none" spc="0" normalizeH="0" baseline="0" noProof="0" dirty="0">
                <a:ln>
                  <a:noFill/>
                </a:ln>
                <a:solidFill>
                  <a:prstClr val="black"/>
                </a:solidFill>
                <a:effectLst/>
                <a:uLnTx/>
                <a:uFillTx/>
                <a:latin typeface="Calibri" panose="020F0502020204030204"/>
              </a:rPr>
              <a:t>GLP1 - Analoga</a:t>
            </a:r>
          </a:p>
        </p:txBody>
      </p:sp>
      <p:sp>
        <p:nvSpPr>
          <p:cNvPr id="20" name="Textfeld 86">
            <a:extLst>
              <a:ext uri="{FF2B5EF4-FFF2-40B4-BE49-F238E27FC236}">
                <a16:creationId xmlns:a16="http://schemas.microsoft.com/office/drawing/2014/main" id="{46FE6B0E-0438-6F4E-9795-8FE7C3477F53}"/>
              </a:ext>
            </a:extLst>
          </p:cNvPr>
          <p:cNvSpPr txBox="1"/>
          <p:nvPr/>
        </p:nvSpPr>
        <p:spPr>
          <a:xfrm>
            <a:off x="9895269" y="2559077"/>
            <a:ext cx="850080" cy="346249"/>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825" b="0" i="0" u="none" strike="noStrike" kern="0" cap="none" spc="0" normalizeH="0" baseline="0" noProof="0" dirty="0">
                <a:ln>
                  <a:noFill/>
                </a:ln>
                <a:solidFill>
                  <a:prstClr val="black"/>
                </a:solidFill>
                <a:effectLst/>
                <a:uLnTx/>
                <a:uFillTx/>
                <a:latin typeface="Calibri" panose="020F0502020204030204"/>
              </a:rPr>
              <a:t>SGLT2 - Hemmer</a:t>
            </a:r>
          </a:p>
        </p:txBody>
      </p:sp>
      <p:sp>
        <p:nvSpPr>
          <p:cNvPr id="21" name="Textfeld 87">
            <a:extLst>
              <a:ext uri="{FF2B5EF4-FFF2-40B4-BE49-F238E27FC236}">
                <a16:creationId xmlns:a16="http://schemas.microsoft.com/office/drawing/2014/main" id="{395459E2-752B-E243-BB31-2832CDB9CD08}"/>
              </a:ext>
            </a:extLst>
          </p:cNvPr>
          <p:cNvSpPr txBox="1"/>
          <p:nvPr/>
        </p:nvSpPr>
        <p:spPr>
          <a:xfrm>
            <a:off x="10852598" y="2558713"/>
            <a:ext cx="854085" cy="219291"/>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825"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825" b="0" i="0" u="none" strike="noStrike" kern="0" cap="none" spc="0" normalizeH="0" baseline="0" noProof="0" dirty="0">
              <a:ln>
                <a:noFill/>
              </a:ln>
              <a:solidFill>
                <a:prstClr val="black"/>
              </a:solidFill>
              <a:effectLst/>
              <a:uLnTx/>
              <a:uFillTx/>
              <a:latin typeface="Calibri" panose="020F0502020204030204"/>
            </a:endParaRPr>
          </a:p>
        </p:txBody>
      </p:sp>
      <p:sp>
        <p:nvSpPr>
          <p:cNvPr id="22" name="Textfeld 88">
            <a:extLst>
              <a:ext uri="{FF2B5EF4-FFF2-40B4-BE49-F238E27FC236}">
                <a16:creationId xmlns:a16="http://schemas.microsoft.com/office/drawing/2014/main" id="{4ADD93C9-15B8-EA42-9934-097E24ABF91B}"/>
              </a:ext>
            </a:extLst>
          </p:cNvPr>
          <p:cNvSpPr txBox="1"/>
          <p:nvPr/>
        </p:nvSpPr>
        <p:spPr>
          <a:xfrm>
            <a:off x="482711" y="4585114"/>
            <a:ext cx="2372915" cy="1062342"/>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Medikament mit dokumentierter kardiovaskulärer Sicherheit</a:t>
            </a:r>
          </a:p>
          <a:p>
            <a:pPr marL="0" marR="0" lvl="0" indent="0" defTabSz="685800" eaLnBrk="1" fontAlgn="auto" latinLnBrk="0" hangingPunct="1">
              <a:lnSpc>
                <a:spcPct val="100000"/>
              </a:lnSpc>
              <a:spcBef>
                <a:spcPts val="0"/>
              </a:spcBef>
              <a:spcAft>
                <a:spcPts val="0"/>
              </a:spcAft>
              <a:buClrTx/>
              <a:buSzTx/>
              <a:buFontTx/>
              <a:buNone/>
              <a:tabLst/>
              <a:defRPr/>
            </a:pPr>
            <a:endParaRPr kumimoji="0" lang="de-DE" sz="788" b="0" i="0" u="none" strike="noStrike" kern="0" cap="none" spc="0" normalizeH="0" baseline="0" noProof="0" dirty="0">
              <a:ln>
                <a:noFill/>
              </a:ln>
              <a:solidFill>
                <a:prstClr val="black"/>
              </a:solidFill>
              <a:effectLst/>
              <a:uLnTx/>
              <a:uFillTx/>
              <a:latin typeface="Calibri" panose="020F0502020204030204"/>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GLP-1 Analogon, SGLT-2 Hemmer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DPP-4 Hemmer falls kein GLP-1 Analogon</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Basalinsulin</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788" b="0" i="0" u="none" strike="noStrike" kern="0" cap="none" spc="0" normalizeH="0" baseline="0" noProof="0" dirty="0">
              <a:ln>
                <a:noFill/>
              </a:ln>
              <a:solidFill>
                <a:prstClr val="black"/>
              </a:solidFill>
              <a:effectLst/>
              <a:uLnTx/>
              <a:uFillTx/>
              <a:latin typeface="Calibri" panose="020F0502020204030204"/>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err="1">
                <a:ln>
                  <a:noFill/>
                </a:ln>
                <a:solidFill>
                  <a:prstClr val="black"/>
                </a:solidFill>
                <a:effectLst/>
                <a:uLnTx/>
                <a:uFillTx/>
                <a:latin typeface="Calibri" panose="020F0502020204030204"/>
              </a:rPr>
              <a:t>Sulfonylharnstoff</a:t>
            </a:r>
            <a:endParaRPr kumimoji="0" lang="de-DE" sz="788" b="0" i="0" u="none" strike="noStrike" kern="0" cap="none" spc="0" normalizeH="0" baseline="0" noProof="0" dirty="0">
              <a:ln>
                <a:noFill/>
              </a:ln>
              <a:solidFill>
                <a:prstClr val="black"/>
              </a:solidFill>
              <a:effectLst/>
              <a:uLnTx/>
              <a:uFillTx/>
              <a:latin typeface="Calibri" panose="020F0502020204030204"/>
            </a:endParaRPr>
          </a:p>
        </p:txBody>
      </p:sp>
      <p:sp>
        <p:nvSpPr>
          <p:cNvPr id="24" name="Textfeld 90">
            <a:extLst>
              <a:ext uri="{FF2B5EF4-FFF2-40B4-BE49-F238E27FC236}">
                <a16:creationId xmlns:a16="http://schemas.microsoft.com/office/drawing/2014/main" id="{12C2349B-D301-BF4F-BA09-B5CB40D1253E}"/>
              </a:ext>
            </a:extLst>
          </p:cNvPr>
          <p:cNvSpPr txBox="1"/>
          <p:nvPr/>
        </p:nvSpPr>
        <p:spPr>
          <a:xfrm>
            <a:off x="8117605" y="3399690"/>
            <a:ext cx="800103" cy="456087"/>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SGLT2 – H</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788" b="0" i="0" u="none" strike="noStrike" kern="0" cap="none" spc="0" normalizeH="0" baseline="0" noProof="0" dirty="0">
              <a:ln>
                <a:noFill/>
              </a:ln>
              <a:solidFill>
                <a:prstClr val="black"/>
              </a:solidFill>
              <a:effectLst/>
              <a:uLnTx/>
              <a:uFillTx/>
              <a:latin typeface="Calibri" panose="020F0502020204030204"/>
            </a:endParaRPr>
          </a:p>
        </p:txBody>
      </p:sp>
      <p:sp>
        <p:nvSpPr>
          <p:cNvPr id="25" name="Textfeld 91">
            <a:extLst>
              <a:ext uri="{FF2B5EF4-FFF2-40B4-BE49-F238E27FC236}">
                <a16:creationId xmlns:a16="http://schemas.microsoft.com/office/drawing/2014/main" id="{7133198C-98BE-8B4D-8CFC-E5AFE2AEB570}"/>
              </a:ext>
            </a:extLst>
          </p:cNvPr>
          <p:cNvSpPr txBox="1"/>
          <p:nvPr/>
        </p:nvSpPr>
        <p:spPr>
          <a:xfrm>
            <a:off x="8995726" y="3390813"/>
            <a:ext cx="800103" cy="456087"/>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SGLT2 – H</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788" b="0" i="0" u="none" strike="noStrike" kern="0" cap="none" spc="0" normalizeH="0" baseline="0" noProof="0" dirty="0">
              <a:ln>
                <a:noFill/>
              </a:ln>
              <a:solidFill>
                <a:prstClr val="black"/>
              </a:solidFill>
              <a:effectLst/>
              <a:uLnTx/>
              <a:uFillTx/>
              <a:latin typeface="Calibri" panose="020F0502020204030204"/>
            </a:endParaRPr>
          </a:p>
        </p:txBody>
      </p:sp>
      <p:sp>
        <p:nvSpPr>
          <p:cNvPr id="26" name="Textfeld 92">
            <a:extLst>
              <a:ext uri="{FF2B5EF4-FFF2-40B4-BE49-F238E27FC236}">
                <a16:creationId xmlns:a16="http://schemas.microsoft.com/office/drawing/2014/main" id="{1967F5D9-D08B-FA44-9BA0-BE54A1DFB7B0}"/>
              </a:ext>
            </a:extLst>
          </p:cNvPr>
          <p:cNvSpPr txBox="1"/>
          <p:nvPr/>
        </p:nvSpPr>
        <p:spPr>
          <a:xfrm>
            <a:off x="9869199" y="3388443"/>
            <a:ext cx="805892" cy="819840"/>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GLP-1 RA</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DPP-4 Hemmer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err="1">
                <a:ln>
                  <a:noFill/>
                </a:ln>
                <a:solidFill>
                  <a:prstClr val="black"/>
                </a:solidFill>
                <a:effectLst/>
                <a:uLnTx/>
                <a:uFillTx/>
                <a:latin typeface="Calibri" panose="020F0502020204030204"/>
              </a:rPr>
              <a:t>Pioglitazon</a:t>
            </a:r>
            <a:endParaRPr kumimoji="0" lang="de-DE" sz="788" b="0" i="0" u="none" strike="noStrike" kern="0" cap="none" spc="0" normalizeH="0" baseline="0" noProof="0" dirty="0">
              <a:ln>
                <a:noFill/>
              </a:ln>
              <a:solidFill>
                <a:prstClr val="black"/>
              </a:solidFill>
              <a:effectLst/>
              <a:uLnTx/>
              <a:uFillTx/>
              <a:latin typeface="Calibri" panose="020F0502020204030204"/>
            </a:endParaRPr>
          </a:p>
        </p:txBody>
      </p:sp>
      <p:sp>
        <p:nvSpPr>
          <p:cNvPr id="27" name="Textfeld 93">
            <a:extLst>
              <a:ext uri="{FF2B5EF4-FFF2-40B4-BE49-F238E27FC236}">
                <a16:creationId xmlns:a16="http://schemas.microsoft.com/office/drawing/2014/main" id="{C55CFF40-5A0D-AE40-B125-69F95AAB7922}"/>
              </a:ext>
            </a:extLst>
          </p:cNvPr>
          <p:cNvSpPr txBox="1"/>
          <p:nvPr/>
        </p:nvSpPr>
        <p:spPr>
          <a:xfrm>
            <a:off x="10831341" y="3377894"/>
            <a:ext cx="827986" cy="698589"/>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SGLT2- H</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DPP-4 Hemmer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           oder</a:t>
            </a: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GLP-1 RA</a:t>
            </a:r>
          </a:p>
        </p:txBody>
      </p:sp>
      <p:sp>
        <p:nvSpPr>
          <p:cNvPr id="28" name="Textfeld 94">
            <a:extLst>
              <a:ext uri="{FF2B5EF4-FFF2-40B4-BE49-F238E27FC236}">
                <a16:creationId xmlns:a16="http://schemas.microsoft.com/office/drawing/2014/main" id="{185A2AA6-C388-3B4A-9228-A7CADE4E2C51}"/>
              </a:ext>
            </a:extLst>
          </p:cNvPr>
          <p:cNvSpPr txBox="1"/>
          <p:nvPr/>
        </p:nvSpPr>
        <p:spPr>
          <a:xfrm>
            <a:off x="8105493" y="4169965"/>
            <a:ext cx="3535734" cy="213585"/>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HbA1c über dem Zielbereich</a:t>
            </a:r>
          </a:p>
        </p:txBody>
      </p:sp>
      <p:sp>
        <p:nvSpPr>
          <p:cNvPr id="29" name="Textfeld 95">
            <a:extLst>
              <a:ext uri="{FF2B5EF4-FFF2-40B4-BE49-F238E27FC236}">
                <a16:creationId xmlns:a16="http://schemas.microsoft.com/office/drawing/2014/main" id="{F13733A4-3311-4443-B6DF-1C01AF377EC6}"/>
              </a:ext>
            </a:extLst>
          </p:cNvPr>
          <p:cNvSpPr txBox="1"/>
          <p:nvPr/>
        </p:nvSpPr>
        <p:spPr>
          <a:xfrm>
            <a:off x="8093163" y="4495706"/>
            <a:ext cx="3547802" cy="213585"/>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a:ln>
                  <a:noFill/>
                </a:ln>
                <a:solidFill>
                  <a:prstClr val="black"/>
                </a:solidFill>
                <a:effectLst/>
                <a:uLnTx/>
                <a:uFillTx/>
                <a:latin typeface="Calibri" panose="020F0502020204030204"/>
              </a:rPr>
              <a:t>Therapieeskalation </a:t>
            </a:r>
            <a:r>
              <a:rPr kumimoji="0" lang="de-DE" sz="788" b="0" i="0" u="none" strike="noStrike" kern="0" cap="none" spc="0" normalizeH="0" baseline="0" noProof="0" dirty="0">
                <a:ln>
                  <a:noFill/>
                </a:ln>
                <a:solidFill>
                  <a:prstClr val="black"/>
                </a:solidFill>
                <a:effectLst/>
                <a:uLnTx/>
                <a:uFillTx/>
                <a:latin typeface="Calibri" panose="020F0502020204030204"/>
              </a:rPr>
              <a:t>mit einem weiteren Wirkmechanismus</a:t>
            </a:r>
          </a:p>
        </p:txBody>
      </p:sp>
      <p:sp>
        <p:nvSpPr>
          <p:cNvPr id="30" name="Textfeld 96">
            <a:extLst>
              <a:ext uri="{FF2B5EF4-FFF2-40B4-BE49-F238E27FC236}">
                <a16:creationId xmlns:a16="http://schemas.microsoft.com/office/drawing/2014/main" id="{9F967855-94D8-ED41-B2BF-3F941A814A1E}"/>
              </a:ext>
            </a:extLst>
          </p:cNvPr>
          <p:cNvSpPr txBox="1"/>
          <p:nvPr/>
        </p:nvSpPr>
        <p:spPr>
          <a:xfrm>
            <a:off x="8089454" y="4849146"/>
            <a:ext cx="3547802" cy="213585"/>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HbA1c über dem Zielbereich</a:t>
            </a:r>
          </a:p>
        </p:txBody>
      </p:sp>
      <p:sp>
        <p:nvSpPr>
          <p:cNvPr id="31" name="Textfeld 97">
            <a:extLst>
              <a:ext uri="{FF2B5EF4-FFF2-40B4-BE49-F238E27FC236}">
                <a16:creationId xmlns:a16="http://schemas.microsoft.com/office/drawing/2014/main" id="{9ACFB2F0-1048-4349-A796-46247B87076A}"/>
              </a:ext>
            </a:extLst>
          </p:cNvPr>
          <p:cNvSpPr txBox="1"/>
          <p:nvPr/>
        </p:nvSpPr>
        <p:spPr>
          <a:xfrm>
            <a:off x="8089454" y="5202587"/>
            <a:ext cx="3547801" cy="213585"/>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Therapieeskalation mit Basalinsulin oder moderner </a:t>
            </a:r>
            <a:r>
              <a:rPr kumimoji="0" lang="de-DE" sz="788" b="0" i="0" u="none" strike="noStrike" kern="0" cap="none" spc="0" normalizeH="0" baseline="0" noProof="0" dirty="0" err="1">
                <a:ln>
                  <a:noFill/>
                </a:ln>
                <a:solidFill>
                  <a:prstClr val="black"/>
                </a:solidFill>
                <a:effectLst/>
                <a:uLnTx/>
                <a:uFillTx/>
                <a:latin typeface="Calibri" panose="020F0502020204030204"/>
              </a:rPr>
              <a:t>Sulfonylharnstoff</a:t>
            </a:r>
            <a:endParaRPr kumimoji="0" lang="de-DE" sz="788" b="0" i="0" u="none" strike="noStrike" kern="0" cap="none" spc="0" normalizeH="0" baseline="0" noProof="0" dirty="0">
              <a:ln>
                <a:noFill/>
              </a:ln>
              <a:solidFill>
                <a:prstClr val="black"/>
              </a:solidFill>
              <a:effectLst/>
              <a:uLnTx/>
              <a:uFillTx/>
              <a:latin typeface="Calibri" panose="020F0502020204030204"/>
            </a:endParaRPr>
          </a:p>
        </p:txBody>
      </p:sp>
      <p:sp>
        <p:nvSpPr>
          <p:cNvPr id="32" name="Textfeld 98">
            <a:extLst>
              <a:ext uri="{FF2B5EF4-FFF2-40B4-BE49-F238E27FC236}">
                <a16:creationId xmlns:a16="http://schemas.microsoft.com/office/drawing/2014/main" id="{22E0BB2A-B577-D441-B19E-4AE080A4899A}"/>
              </a:ext>
            </a:extLst>
          </p:cNvPr>
          <p:cNvSpPr txBox="1"/>
          <p:nvPr/>
        </p:nvSpPr>
        <p:spPr>
          <a:xfrm>
            <a:off x="8106701" y="3033371"/>
            <a:ext cx="3547802" cy="213585"/>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HbA1c über dem Zielbereich</a:t>
            </a:r>
          </a:p>
        </p:txBody>
      </p:sp>
      <p:sp>
        <p:nvSpPr>
          <p:cNvPr id="33" name="Textfeld 99">
            <a:extLst>
              <a:ext uri="{FF2B5EF4-FFF2-40B4-BE49-F238E27FC236}">
                <a16:creationId xmlns:a16="http://schemas.microsoft.com/office/drawing/2014/main" id="{E18BB90D-37F0-E541-BE6E-F64F6210A63C}"/>
              </a:ext>
            </a:extLst>
          </p:cNvPr>
          <p:cNvSpPr txBox="1"/>
          <p:nvPr/>
        </p:nvSpPr>
        <p:spPr>
          <a:xfrm>
            <a:off x="356273" y="6205518"/>
            <a:ext cx="5282346" cy="456087"/>
          </a:xfrm>
          <a:prstGeom prst="rect">
            <a:avLst/>
          </a:prstGeom>
          <a:solidFill>
            <a:srgbClr val="ED7D31"/>
          </a:solid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Bei Neudiagnose sollte bei einem HbA1c &gt; 9,0% (75 mmol/</a:t>
            </a:r>
            <a:r>
              <a:rPr kumimoji="0" lang="de-DE" sz="788" b="0" i="0" u="none" strike="noStrike" kern="0" cap="none" spc="0" normalizeH="0" baseline="0" noProof="0" dirty="0" err="1">
                <a:ln>
                  <a:noFill/>
                </a:ln>
                <a:solidFill>
                  <a:prstClr val="black"/>
                </a:solidFill>
                <a:effectLst/>
                <a:uLnTx/>
                <a:uFillTx/>
                <a:latin typeface="Calibri" panose="020F0502020204030204"/>
              </a:rPr>
              <a:t>mol</a:t>
            </a:r>
            <a:r>
              <a:rPr kumimoji="0" lang="de-DE" sz="788" b="0" i="0" u="none" strike="noStrike" kern="0" cap="none" spc="0" normalizeH="0" baseline="0" noProof="0" dirty="0">
                <a:ln>
                  <a:noFill/>
                </a:ln>
                <a:solidFill>
                  <a:prstClr val="black"/>
                </a:solidFill>
                <a:effectLst/>
                <a:uLnTx/>
                <a:uFillTx/>
                <a:latin typeface="Calibri" panose="020F0502020204030204"/>
              </a:rPr>
              <a:t>) eine Kombinationstherapie begonnen werden</a:t>
            </a:r>
          </a:p>
          <a:p>
            <a:pPr marL="0" marR="0" lvl="0" indent="0" defTabSz="685800" eaLnBrk="1" fontAlgn="auto" latinLnBrk="0" hangingPunct="1">
              <a:lnSpc>
                <a:spcPct val="100000"/>
              </a:lnSpc>
              <a:spcBef>
                <a:spcPts val="0"/>
              </a:spcBef>
              <a:spcAft>
                <a:spcPts val="0"/>
              </a:spcAft>
              <a:buClrTx/>
              <a:buSzTx/>
              <a:buFontTx/>
              <a:buNone/>
              <a:tabLst/>
              <a:defRPr/>
            </a:pPr>
            <a:endParaRPr kumimoji="0" lang="de-DE" sz="788" b="0" i="0" u="none" strike="noStrike" kern="0" cap="none" spc="0" normalizeH="0" baseline="0" noProof="0" dirty="0">
              <a:ln>
                <a:noFill/>
              </a:ln>
              <a:solidFill>
                <a:prstClr val="black"/>
              </a:solidFill>
              <a:effectLst/>
              <a:uLnTx/>
              <a:uFillTx/>
              <a:latin typeface="Calibri" panose="020F0502020204030204"/>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Transfer in ein Krankenhaus bzw. zu einem Spezialisten bei symptomatischer Hyperglykämie/metabolischer Dekompensation</a:t>
            </a:r>
          </a:p>
        </p:txBody>
      </p:sp>
      <p:sp>
        <p:nvSpPr>
          <p:cNvPr id="34" name="Textfeld 100">
            <a:extLst>
              <a:ext uri="{FF2B5EF4-FFF2-40B4-BE49-F238E27FC236}">
                <a16:creationId xmlns:a16="http://schemas.microsoft.com/office/drawing/2014/main" id="{E7C5D1BE-3B58-624B-AA3C-E22BB98D12B8}"/>
              </a:ext>
            </a:extLst>
          </p:cNvPr>
          <p:cNvSpPr txBox="1"/>
          <p:nvPr/>
        </p:nvSpPr>
        <p:spPr>
          <a:xfrm>
            <a:off x="356273" y="5778828"/>
            <a:ext cx="6276021" cy="456087"/>
          </a:xfrm>
          <a:prstGeom prst="rect">
            <a:avLst/>
          </a:prstGeom>
          <a:noFill/>
        </p:spPr>
        <p:txBody>
          <a:bodyPr wrap="square" rtlCol="0">
            <a:spAutoFit/>
          </a:bodyPr>
          <a:lstStyle/>
          <a:p>
            <a:pPr defTabSz="685800" fontAlgn="auto">
              <a:spcBef>
                <a:spcPts val="0"/>
              </a:spcBef>
              <a:spcAft>
                <a:spcPts val="0"/>
              </a:spcAft>
            </a:pPr>
            <a:r>
              <a:rPr lang="de-DE" sz="788" baseline="30000" dirty="0">
                <a:solidFill>
                  <a:prstClr val="black"/>
                </a:solidFill>
                <a:latin typeface="Calibri" panose="020F0502020204030204"/>
              </a:rPr>
              <a:t>1 </a:t>
            </a:r>
            <a:r>
              <a:rPr lang="de-DE" sz="788" dirty="0">
                <a:solidFill>
                  <a:prstClr val="black"/>
                </a:solidFill>
                <a:latin typeface="Calibri" panose="020F0502020204030204"/>
              </a:rPr>
              <a:t>entsprechend der Darstellung in Tabelle 1; </a:t>
            </a:r>
            <a:r>
              <a:rPr lang="de-DE" sz="788" baseline="30000" dirty="0">
                <a:solidFill>
                  <a:prstClr val="black"/>
                </a:solidFill>
                <a:latin typeface="Calibri" panose="020F0502020204030204"/>
              </a:rPr>
              <a:t>2</a:t>
            </a:r>
            <a:r>
              <a:rPr lang="de-DE" sz="788" dirty="0">
                <a:solidFill>
                  <a:prstClr val="black"/>
                </a:solidFill>
                <a:latin typeface="Calibri" panose="020F0502020204030204"/>
              </a:rPr>
              <a:t>entsprechend der Darstellung in Tabelle 2; </a:t>
            </a:r>
            <a:r>
              <a:rPr lang="de-DE" sz="788" baseline="30000" dirty="0">
                <a:solidFill>
                  <a:prstClr val="black"/>
                </a:solidFill>
                <a:latin typeface="Calibri" panose="020F0502020204030204"/>
              </a:rPr>
              <a:t>3 </a:t>
            </a:r>
            <a:r>
              <a:rPr lang="de-DE" sz="788" dirty="0">
                <a:solidFill>
                  <a:prstClr val="black"/>
                </a:solidFill>
                <a:latin typeface="Calibri" panose="020F0502020204030204"/>
              </a:rPr>
              <a:t>entsprechend Darstellung in Tabelle 3</a:t>
            </a:r>
          </a:p>
          <a:p>
            <a:pPr defTabSz="685800" fontAlgn="auto">
              <a:spcBef>
                <a:spcPts val="0"/>
              </a:spcBef>
              <a:spcAft>
                <a:spcPts val="0"/>
              </a:spcAft>
            </a:pPr>
            <a:r>
              <a:rPr lang="de-DE" sz="788" baseline="30000" dirty="0">
                <a:solidFill>
                  <a:prstClr val="black"/>
                </a:solidFill>
                <a:latin typeface="Calibri" panose="020F0502020204030204"/>
              </a:rPr>
              <a:t>4</a:t>
            </a:r>
            <a:r>
              <a:rPr lang="de-DE" sz="788" dirty="0">
                <a:solidFill>
                  <a:prstClr val="black"/>
                </a:solidFill>
                <a:latin typeface="Calibri" panose="020F0502020204030204"/>
              </a:rPr>
              <a:t> </a:t>
            </a:r>
            <a:r>
              <a:rPr lang="de-DE" sz="788" kern="0" dirty="0">
                <a:solidFill>
                  <a:prstClr val="black"/>
                </a:solidFill>
              </a:rPr>
              <a:t>solange die </a:t>
            </a:r>
            <a:r>
              <a:rPr lang="de-DE" sz="788" kern="0" dirty="0" err="1">
                <a:solidFill>
                  <a:prstClr val="black"/>
                </a:solidFill>
              </a:rPr>
              <a:t>eGFR</a:t>
            </a:r>
            <a:r>
              <a:rPr lang="de-DE" sz="788" kern="0" dirty="0">
                <a:solidFill>
                  <a:prstClr val="black"/>
                </a:solidFill>
              </a:rPr>
              <a:t> die Verschreibung zulässt </a:t>
            </a:r>
          </a:p>
          <a:p>
            <a:pPr defTabSz="685800" fontAlgn="auto">
              <a:spcBef>
                <a:spcPts val="0"/>
              </a:spcBef>
              <a:spcAft>
                <a:spcPts val="0"/>
              </a:spcAft>
            </a:pPr>
            <a:r>
              <a:rPr lang="de-DE" sz="788" dirty="0" err="1">
                <a:solidFill>
                  <a:prstClr val="black"/>
                </a:solidFill>
                <a:latin typeface="Calibri" panose="020F0502020204030204"/>
              </a:rPr>
              <a:t>HFrEF</a:t>
            </a:r>
            <a:r>
              <a:rPr lang="de-DE" sz="788" dirty="0">
                <a:solidFill>
                  <a:prstClr val="black"/>
                </a:solidFill>
                <a:latin typeface="Calibri" panose="020F0502020204030204"/>
              </a:rPr>
              <a:t> Heart </a:t>
            </a:r>
            <a:r>
              <a:rPr lang="de-DE" sz="788" dirty="0" err="1">
                <a:solidFill>
                  <a:prstClr val="black"/>
                </a:solidFill>
                <a:latin typeface="Calibri" panose="020F0502020204030204"/>
              </a:rPr>
              <a:t>failure</a:t>
            </a:r>
            <a:r>
              <a:rPr lang="de-DE" sz="788" dirty="0">
                <a:solidFill>
                  <a:prstClr val="black"/>
                </a:solidFill>
                <a:latin typeface="Calibri" panose="020F0502020204030204"/>
              </a:rPr>
              <a:t> </a:t>
            </a:r>
            <a:r>
              <a:rPr lang="de-DE" sz="788" dirty="0" err="1">
                <a:solidFill>
                  <a:prstClr val="black"/>
                </a:solidFill>
                <a:latin typeface="Calibri" panose="020F0502020204030204"/>
              </a:rPr>
              <a:t>with</a:t>
            </a:r>
            <a:r>
              <a:rPr lang="de-DE" sz="788" dirty="0">
                <a:solidFill>
                  <a:prstClr val="black"/>
                </a:solidFill>
                <a:latin typeface="Calibri" panose="020F0502020204030204"/>
              </a:rPr>
              <a:t> </a:t>
            </a:r>
            <a:r>
              <a:rPr lang="de-DE" sz="788" dirty="0" err="1">
                <a:solidFill>
                  <a:prstClr val="black"/>
                </a:solidFill>
                <a:latin typeface="Calibri" panose="020F0502020204030204"/>
              </a:rPr>
              <a:t>reduced</a:t>
            </a:r>
            <a:r>
              <a:rPr lang="de-DE" sz="788" dirty="0">
                <a:solidFill>
                  <a:prstClr val="black"/>
                </a:solidFill>
                <a:latin typeface="Calibri" panose="020F0502020204030204"/>
              </a:rPr>
              <a:t> </a:t>
            </a:r>
            <a:r>
              <a:rPr lang="de-DE" sz="788" dirty="0" err="1">
                <a:solidFill>
                  <a:prstClr val="black"/>
                </a:solidFill>
                <a:latin typeface="Calibri" panose="020F0502020204030204"/>
              </a:rPr>
              <a:t>ejection</a:t>
            </a:r>
            <a:r>
              <a:rPr lang="de-DE" sz="788" dirty="0">
                <a:solidFill>
                  <a:prstClr val="black"/>
                </a:solidFill>
                <a:latin typeface="Calibri" panose="020F0502020204030204"/>
              </a:rPr>
              <a:t> </a:t>
            </a:r>
            <a:r>
              <a:rPr lang="de-DE" sz="788" dirty="0" err="1">
                <a:solidFill>
                  <a:prstClr val="black"/>
                </a:solidFill>
                <a:latin typeface="Calibri" panose="020F0502020204030204"/>
              </a:rPr>
              <a:t>fraction</a:t>
            </a:r>
            <a:r>
              <a:rPr lang="de-DE" sz="788" dirty="0">
                <a:solidFill>
                  <a:prstClr val="black"/>
                </a:solidFill>
                <a:latin typeface="Calibri" panose="020F0502020204030204"/>
              </a:rPr>
              <a:t> </a:t>
            </a:r>
          </a:p>
        </p:txBody>
      </p:sp>
      <p:sp>
        <p:nvSpPr>
          <p:cNvPr id="35" name="Textfeld 101">
            <a:extLst>
              <a:ext uri="{FF2B5EF4-FFF2-40B4-BE49-F238E27FC236}">
                <a16:creationId xmlns:a16="http://schemas.microsoft.com/office/drawing/2014/main" id="{AEC7C508-C4B0-884E-9884-C87F695035D8}"/>
              </a:ext>
            </a:extLst>
          </p:cNvPr>
          <p:cNvSpPr txBox="1"/>
          <p:nvPr/>
        </p:nvSpPr>
        <p:spPr>
          <a:xfrm>
            <a:off x="2692978" y="1288399"/>
            <a:ext cx="6719105" cy="213585"/>
          </a:xfrm>
          <a:prstGeom prst="rect">
            <a:avLst/>
          </a:prstGeom>
          <a:solidFill>
            <a:srgbClr val="5B9BD5">
              <a:lumMod val="40000"/>
              <a:lumOff val="60000"/>
            </a:srgbClr>
          </a:solidFill>
          <a:ln>
            <a:solidFill>
              <a:srgbClr val="5B9BD5">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Metformin als Basistherapie (wenn keine Kontraindikationen)</a:t>
            </a:r>
          </a:p>
        </p:txBody>
      </p:sp>
      <p:sp>
        <p:nvSpPr>
          <p:cNvPr id="2" name="TextBox 1">
            <a:extLst>
              <a:ext uri="{FF2B5EF4-FFF2-40B4-BE49-F238E27FC236}">
                <a16:creationId xmlns:a16="http://schemas.microsoft.com/office/drawing/2014/main" id="{C35E0875-99AA-0F48-8B63-1A0C37267911}"/>
              </a:ext>
            </a:extLst>
          </p:cNvPr>
          <p:cNvSpPr txBox="1"/>
          <p:nvPr/>
        </p:nvSpPr>
        <p:spPr>
          <a:xfrm>
            <a:off x="5760056" y="914556"/>
            <a:ext cx="300082" cy="369332"/>
          </a:xfrm>
          <a:prstGeom prst="rect">
            <a:avLst/>
          </a:prstGeom>
          <a:noFill/>
        </p:spPr>
        <p:txBody>
          <a:bodyPr wrap="none" rtlCol="0">
            <a:spAutoFit/>
          </a:bodyPr>
          <a:lstStyle/>
          <a:p>
            <a:r>
              <a:rPr lang="en-US" dirty="0"/>
              <a:t>+</a:t>
            </a:r>
          </a:p>
        </p:txBody>
      </p:sp>
      <p:sp>
        <p:nvSpPr>
          <p:cNvPr id="45" name="Abgerundetes Rechteck 33">
            <a:extLst>
              <a:ext uri="{FF2B5EF4-FFF2-40B4-BE49-F238E27FC236}">
                <a16:creationId xmlns:a16="http://schemas.microsoft.com/office/drawing/2014/main" id="{E4B211EF-DBCA-D143-8395-432713FEF9F1}"/>
              </a:ext>
            </a:extLst>
          </p:cNvPr>
          <p:cNvSpPr/>
          <p:nvPr/>
        </p:nvSpPr>
        <p:spPr>
          <a:xfrm>
            <a:off x="5638619" y="1954733"/>
            <a:ext cx="2229328" cy="3812367"/>
          </a:xfrm>
          <a:prstGeom prst="roundRect">
            <a:avLst/>
          </a:prstGeom>
          <a:solidFill>
            <a:srgbClr val="EB613D"/>
          </a:solidFill>
          <a:ln w="12700" cap="flat" cmpd="sng" algn="ctr">
            <a:solidFill>
              <a:srgbClr val="5B9BD5">
                <a:lumMod val="40000"/>
                <a:lumOff val="6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de-DE"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6" name="Textfeld 78">
            <a:extLst>
              <a:ext uri="{FF2B5EF4-FFF2-40B4-BE49-F238E27FC236}">
                <a16:creationId xmlns:a16="http://schemas.microsoft.com/office/drawing/2014/main" id="{7B3C6646-DE60-754E-BEDF-18D12BF7D278}"/>
              </a:ext>
            </a:extLst>
          </p:cNvPr>
          <p:cNvSpPr txBox="1"/>
          <p:nvPr/>
        </p:nvSpPr>
        <p:spPr>
          <a:xfrm>
            <a:off x="5787557" y="2108490"/>
            <a:ext cx="1962006" cy="334835"/>
          </a:xfrm>
          <a:prstGeom prst="rect">
            <a:avLst/>
          </a:prstGeom>
          <a:solidFill>
            <a:sysClr val="window" lastClr="FFFFFF"/>
          </a:solidFill>
          <a:ln>
            <a:solidFill>
              <a:srgbClr val="FFC000">
                <a:lumMod val="40000"/>
                <a:lumOff val="60000"/>
              </a:srgbClr>
            </a:solidFill>
          </a:ln>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de-DE" sz="788" b="1" i="0" u="none" strike="noStrike" kern="0" cap="none" spc="0" normalizeH="0" baseline="0" noProof="0" dirty="0">
                <a:ln>
                  <a:noFill/>
                </a:ln>
                <a:solidFill>
                  <a:prstClr val="black"/>
                </a:solidFill>
                <a:effectLst/>
                <a:uLnTx/>
                <a:uFillTx/>
                <a:latin typeface="Calibri" panose="020F0502020204030204"/>
              </a:rPr>
              <a:t>Chronische Nierenerkrankung mit Albuminurie</a:t>
            </a:r>
          </a:p>
        </p:txBody>
      </p:sp>
      <p:sp>
        <p:nvSpPr>
          <p:cNvPr id="53" name="Textfeld 77">
            <a:extLst>
              <a:ext uri="{FF2B5EF4-FFF2-40B4-BE49-F238E27FC236}">
                <a16:creationId xmlns:a16="http://schemas.microsoft.com/office/drawing/2014/main" id="{2D449F79-6E64-A64E-B425-5D68459D4ECC}"/>
              </a:ext>
            </a:extLst>
          </p:cNvPr>
          <p:cNvSpPr txBox="1"/>
          <p:nvPr/>
        </p:nvSpPr>
        <p:spPr>
          <a:xfrm>
            <a:off x="5779989" y="2805328"/>
            <a:ext cx="1977142" cy="33483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de-DE" sz="788" kern="0" dirty="0">
                <a:solidFill>
                  <a:prstClr val="black"/>
                </a:solidFill>
              </a:rPr>
              <a:t>SGLT2-Hemmer mit nachgewiesenem </a:t>
            </a:r>
            <a:r>
              <a:rPr lang="de-DE" sz="788" kern="0" dirty="0" err="1">
                <a:solidFill>
                  <a:prstClr val="black"/>
                </a:solidFill>
              </a:rPr>
              <a:t>Benefit</a:t>
            </a:r>
            <a:r>
              <a:rPr lang="de-DE" sz="788" kern="0" dirty="0">
                <a:solidFill>
                  <a:prstClr val="black"/>
                </a:solidFill>
              </a:rPr>
              <a:t> in diesem Kollektiv3,4</a:t>
            </a:r>
          </a:p>
        </p:txBody>
      </p:sp>
      <p:sp>
        <p:nvSpPr>
          <p:cNvPr id="54" name="Textfeld 77">
            <a:extLst>
              <a:ext uri="{FF2B5EF4-FFF2-40B4-BE49-F238E27FC236}">
                <a16:creationId xmlns:a16="http://schemas.microsoft.com/office/drawing/2014/main" id="{2D449F79-6E64-A64E-B425-5D68459D4ECC}"/>
              </a:ext>
            </a:extLst>
          </p:cNvPr>
          <p:cNvSpPr txBox="1"/>
          <p:nvPr/>
        </p:nvSpPr>
        <p:spPr>
          <a:xfrm>
            <a:off x="5782679" y="3503358"/>
            <a:ext cx="1977142" cy="536942"/>
          </a:xfrm>
          <a:prstGeom prst="rect">
            <a:avLst/>
          </a:prstGeom>
          <a:solidFill>
            <a:sysClr val="window" lastClr="FFFFFF"/>
          </a:solidFill>
          <a:ln>
            <a:solidFill>
              <a:srgbClr val="FFC000">
                <a:lumMod val="60000"/>
                <a:lumOff val="40000"/>
              </a:srgbClr>
            </a:solidFill>
          </a:ln>
        </p:spPr>
        <p:txBody>
          <a:bodyPr wrap="square" rtlCol="0">
            <a:spAutoFit/>
          </a:bodyPr>
          <a:lstStyle/>
          <a:p>
            <a:pPr lvl="0" defTabSz="685800">
              <a:defRPr/>
            </a:pPr>
            <a:r>
              <a:rPr lang="de-DE" sz="788" kern="0" dirty="0">
                <a:solidFill>
                  <a:prstClr val="black"/>
                </a:solidFill>
              </a:rPr>
              <a:t>SGLT2-Hemmer mit nachgewiesenem Benefit</a:t>
            </a:r>
            <a:r>
              <a:rPr lang="de-DE" sz="788" kern="0" baseline="30000" dirty="0">
                <a:solidFill>
                  <a:prstClr val="black"/>
                </a:solidFill>
              </a:rPr>
              <a:t>1 </a:t>
            </a:r>
            <a:r>
              <a:rPr lang="de-DE" sz="788" kern="0" dirty="0">
                <a:solidFill>
                  <a:prstClr val="black"/>
                </a:solidFill>
              </a:rPr>
              <a:t>in CVOTs von Patienten mit T2D</a:t>
            </a:r>
            <a:r>
              <a:rPr lang="de-DE" sz="788" kern="0" baseline="30000" dirty="0">
                <a:solidFill>
                  <a:prstClr val="black"/>
                </a:solidFill>
              </a:rPr>
              <a:t>4</a:t>
            </a:r>
          </a:p>
          <a:p>
            <a:pPr lvl="0" defTabSz="685800">
              <a:defRPr/>
            </a:pPr>
            <a:endParaRPr lang="de-DE" sz="788" kern="0" baseline="30000" dirty="0">
              <a:solidFill>
                <a:prstClr val="black"/>
              </a:solidFill>
            </a:endParaRPr>
          </a:p>
        </p:txBody>
      </p:sp>
      <p:sp>
        <p:nvSpPr>
          <p:cNvPr id="55" name="Textfeld 77">
            <a:extLst>
              <a:ext uri="{FF2B5EF4-FFF2-40B4-BE49-F238E27FC236}">
                <a16:creationId xmlns:a16="http://schemas.microsoft.com/office/drawing/2014/main" id="{2D449F79-6E64-A64E-B425-5D68459D4ECC}"/>
              </a:ext>
            </a:extLst>
          </p:cNvPr>
          <p:cNvSpPr txBox="1"/>
          <p:nvPr/>
        </p:nvSpPr>
        <p:spPr>
          <a:xfrm>
            <a:off x="5793112" y="4516675"/>
            <a:ext cx="1977142" cy="334835"/>
          </a:xfrm>
          <a:prstGeom prst="rect">
            <a:avLst/>
          </a:prstGeom>
          <a:solidFill>
            <a:schemeClr val="bg1"/>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lang="de-DE" sz="788" kern="0" dirty="0">
                <a:solidFill>
                  <a:prstClr val="black"/>
                </a:solidFill>
              </a:rPr>
              <a:t>GLP1-Analogon mit kardiovaskulärem Benefit1 </a:t>
            </a:r>
          </a:p>
        </p:txBody>
      </p:sp>
      <p:sp>
        <p:nvSpPr>
          <p:cNvPr id="39" name="Textfeld 77">
            <a:extLst>
              <a:ext uri="{FF2B5EF4-FFF2-40B4-BE49-F238E27FC236}">
                <a16:creationId xmlns:a16="http://schemas.microsoft.com/office/drawing/2014/main" id="{D926DCEE-9254-ED40-AC52-E0E5B30162BD}"/>
              </a:ext>
            </a:extLst>
          </p:cNvPr>
          <p:cNvSpPr txBox="1"/>
          <p:nvPr/>
        </p:nvSpPr>
        <p:spPr>
          <a:xfrm>
            <a:off x="1688428" y="3752196"/>
            <a:ext cx="1362615" cy="334835"/>
          </a:xfrm>
          <a:prstGeom prst="rect">
            <a:avLst/>
          </a:prstGeom>
          <a:solidFill>
            <a:sysClr val="window" lastClr="FFFFFF"/>
          </a:solidFill>
          <a:ln>
            <a:solidFill>
              <a:srgbClr val="FFC000">
                <a:lumMod val="60000"/>
                <a:lumOff val="40000"/>
              </a:srgbClr>
            </a:solid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de-DE" sz="788" b="0" i="0" u="none" strike="noStrike" kern="0" cap="none" spc="0" normalizeH="0" baseline="0" noProof="0" dirty="0">
                <a:ln>
                  <a:noFill/>
                </a:ln>
                <a:solidFill>
                  <a:prstClr val="black"/>
                </a:solidFill>
                <a:effectLst/>
                <a:uLnTx/>
                <a:uFillTx/>
                <a:latin typeface="Calibri" panose="020F0502020204030204"/>
              </a:rPr>
              <a:t>SGLT2- Hemmer mit kardiovaskulärem Benefit</a:t>
            </a:r>
            <a:r>
              <a:rPr kumimoji="0" lang="de-DE" sz="788" b="0" i="0" u="none" strike="noStrike" kern="0" cap="none" spc="0" normalizeH="0" baseline="30000" noProof="0" dirty="0">
                <a:ln>
                  <a:noFill/>
                </a:ln>
                <a:solidFill>
                  <a:prstClr val="black"/>
                </a:solidFill>
                <a:effectLst/>
                <a:uLnTx/>
                <a:uFillTx/>
                <a:latin typeface="Calibri" panose="020F0502020204030204"/>
              </a:rPr>
              <a:t>1</a:t>
            </a:r>
            <a:r>
              <a:rPr lang="de-DE" sz="788" kern="0" baseline="30000" dirty="0">
                <a:solidFill>
                  <a:prstClr val="black"/>
                </a:solidFill>
                <a:latin typeface="Calibri" panose="020F0502020204030204"/>
              </a:rPr>
              <a:t>,4</a:t>
            </a:r>
            <a:endParaRPr kumimoji="0" lang="de-DE" sz="788" b="0" i="0" u="none" strike="noStrike" kern="0" cap="none" spc="0" normalizeH="0" baseline="30000" noProof="0" dirty="0">
              <a:ln>
                <a:noFill/>
              </a:ln>
              <a:solidFill>
                <a:prstClr val="black"/>
              </a:solidFill>
              <a:effectLst/>
              <a:uLnTx/>
              <a:uFillTx/>
              <a:latin typeface="Calibri" panose="020F0502020204030204"/>
            </a:endParaRPr>
          </a:p>
        </p:txBody>
      </p:sp>
      <p:sp>
        <p:nvSpPr>
          <p:cNvPr id="3" name="TextBox 2">
            <a:extLst>
              <a:ext uri="{FF2B5EF4-FFF2-40B4-BE49-F238E27FC236}">
                <a16:creationId xmlns:a16="http://schemas.microsoft.com/office/drawing/2014/main" id="{984D9F92-1346-2845-A601-C37FFC92A4D7}"/>
              </a:ext>
            </a:extLst>
          </p:cNvPr>
          <p:cNvSpPr txBox="1"/>
          <p:nvPr/>
        </p:nvSpPr>
        <p:spPr>
          <a:xfrm>
            <a:off x="5741236" y="2531461"/>
            <a:ext cx="745717" cy="246221"/>
          </a:xfrm>
          <a:prstGeom prst="rect">
            <a:avLst/>
          </a:prstGeom>
          <a:noFill/>
        </p:spPr>
        <p:txBody>
          <a:bodyPr wrap="none" rtlCol="0">
            <a:spAutoFit/>
          </a:bodyPr>
          <a:lstStyle/>
          <a:p>
            <a:r>
              <a:rPr lang="en-US" sz="1000" dirty="0" err="1"/>
              <a:t>Bevorzugt</a:t>
            </a:r>
            <a:r>
              <a:rPr lang="en-US" sz="1000" dirty="0"/>
              <a:t>:</a:t>
            </a:r>
          </a:p>
        </p:txBody>
      </p:sp>
      <p:sp>
        <p:nvSpPr>
          <p:cNvPr id="41" name="TextBox 40">
            <a:extLst>
              <a:ext uri="{FF2B5EF4-FFF2-40B4-BE49-F238E27FC236}">
                <a16:creationId xmlns:a16="http://schemas.microsoft.com/office/drawing/2014/main" id="{E98914FD-D63E-4941-B3CC-2FEB67E2AB22}"/>
              </a:ext>
            </a:extLst>
          </p:cNvPr>
          <p:cNvSpPr txBox="1"/>
          <p:nvPr/>
        </p:nvSpPr>
        <p:spPr>
          <a:xfrm>
            <a:off x="5704661" y="3290411"/>
            <a:ext cx="731290" cy="246221"/>
          </a:xfrm>
          <a:prstGeom prst="rect">
            <a:avLst/>
          </a:prstGeom>
          <a:noFill/>
        </p:spPr>
        <p:txBody>
          <a:bodyPr wrap="none" rtlCol="0">
            <a:spAutoFit/>
          </a:bodyPr>
          <a:lstStyle/>
          <a:p>
            <a:r>
              <a:rPr lang="en-US" sz="1000" dirty="0" err="1"/>
              <a:t>Alternativ</a:t>
            </a:r>
            <a:r>
              <a:rPr lang="en-US" sz="1000" dirty="0"/>
              <a:t>:</a:t>
            </a:r>
          </a:p>
        </p:txBody>
      </p:sp>
      <p:sp>
        <p:nvSpPr>
          <p:cNvPr id="42" name="TextBox 41">
            <a:extLst>
              <a:ext uri="{FF2B5EF4-FFF2-40B4-BE49-F238E27FC236}">
                <a16:creationId xmlns:a16="http://schemas.microsoft.com/office/drawing/2014/main" id="{E2AD0C0A-390E-6545-8F47-79132490B511}"/>
              </a:ext>
            </a:extLst>
          </p:cNvPr>
          <p:cNvSpPr txBox="1"/>
          <p:nvPr/>
        </p:nvSpPr>
        <p:spPr>
          <a:xfrm>
            <a:off x="5704661" y="4245407"/>
            <a:ext cx="2108269" cy="246221"/>
          </a:xfrm>
          <a:prstGeom prst="rect">
            <a:avLst/>
          </a:prstGeom>
          <a:noFill/>
        </p:spPr>
        <p:txBody>
          <a:bodyPr wrap="none" rtlCol="0">
            <a:spAutoFit/>
          </a:bodyPr>
          <a:lstStyle/>
          <a:p>
            <a:r>
              <a:rPr lang="en-US" sz="1000" dirty="0" err="1"/>
              <a:t>Wenn</a:t>
            </a:r>
            <a:r>
              <a:rPr lang="en-US" sz="1000" dirty="0"/>
              <a:t> SGLT2-Hemmer </a:t>
            </a:r>
            <a:r>
              <a:rPr lang="en-US" sz="1000" dirty="0" err="1"/>
              <a:t>nicht</a:t>
            </a:r>
            <a:r>
              <a:rPr lang="en-US" sz="1000" dirty="0"/>
              <a:t> </a:t>
            </a:r>
            <a:r>
              <a:rPr lang="en-US" sz="1000" dirty="0" err="1"/>
              <a:t>möglich</a:t>
            </a:r>
            <a:r>
              <a:rPr lang="en-US" sz="1000" dirty="0"/>
              <a:t>:</a:t>
            </a:r>
          </a:p>
        </p:txBody>
      </p:sp>
      <p:pic>
        <p:nvPicPr>
          <p:cNvPr id="43" name="Grafik 3">
            <a:extLst>
              <a:ext uri="{FF2B5EF4-FFF2-40B4-BE49-F238E27FC236}">
                <a16:creationId xmlns:a16="http://schemas.microsoft.com/office/drawing/2014/main" id="{FE8480F5-9AD3-DC4D-BC9F-9BEA8378AE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1799" y="31352"/>
            <a:ext cx="3628765" cy="518395"/>
          </a:xfrm>
          <a:prstGeom prst="rect">
            <a:avLst/>
          </a:prstGeom>
        </p:spPr>
      </p:pic>
      <p:sp>
        <p:nvSpPr>
          <p:cNvPr id="47" name="TextBox 46">
            <a:extLst>
              <a:ext uri="{FF2B5EF4-FFF2-40B4-BE49-F238E27FC236}">
                <a16:creationId xmlns:a16="http://schemas.microsoft.com/office/drawing/2014/main" id="{6EB84939-CD87-B941-B075-26A238FF02E1}"/>
              </a:ext>
            </a:extLst>
          </p:cNvPr>
          <p:cNvSpPr txBox="1"/>
          <p:nvPr/>
        </p:nvSpPr>
        <p:spPr>
          <a:xfrm>
            <a:off x="9778542" y="6454733"/>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1104285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48B21F33-26AD-4D0A-AD79-2D41B96B659A}"/>
              </a:ext>
            </a:extLst>
          </p:cNvPr>
          <p:cNvGraphicFramePr>
            <a:graphicFrameLocks noGrp="1"/>
          </p:cNvGraphicFramePr>
          <p:nvPr>
            <p:extLst/>
          </p:nvPr>
        </p:nvGraphicFramePr>
        <p:xfrm>
          <a:off x="469900" y="47746"/>
          <a:ext cx="10782300" cy="6187063"/>
        </p:xfrm>
        <a:graphic>
          <a:graphicData uri="http://schemas.openxmlformats.org/drawingml/2006/table">
            <a:tbl>
              <a:tblPr firstRow="1" bandRow="1"/>
              <a:tblGrid>
                <a:gridCol w="2095500">
                  <a:extLst>
                    <a:ext uri="{9D8B030D-6E8A-4147-A177-3AD203B41FA5}">
                      <a16:colId xmlns:a16="http://schemas.microsoft.com/office/drawing/2014/main" val="3682833435"/>
                    </a:ext>
                  </a:extLst>
                </a:gridCol>
                <a:gridCol w="1587500">
                  <a:extLst>
                    <a:ext uri="{9D8B030D-6E8A-4147-A177-3AD203B41FA5}">
                      <a16:colId xmlns:a16="http://schemas.microsoft.com/office/drawing/2014/main" val="4020340860"/>
                    </a:ext>
                  </a:extLst>
                </a:gridCol>
                <a:gridCol w="368300">
                  <a:extLst>
                    <a:ext uri="{9D8B030D-6E8A-4147-A177-3AD203B41FA5}">
                      <a16:colId xmlns:a16="http://schemas.microsoft.com/office/drawing/2014/main" val="2165382973"/>
                    </a:ext>
                  </a:extLst>
                </a:gridCol>
                <a:gridCol w="901700">
                  <a:extLst>
                    <a:ext uri="{9D8B030D-6E8A-4147-A177-3AD203B41FA5}">
                      <a16:colId xmlns:a16="http://schemas.microsoft.com/office/drawing/2014/main" val="3473228616"/>
                    </a:ext>
                  </a:extLst>
                </a:gridCol>
                <a:gridCol w="1016000">
                  <a:extLst>
                    <a:ext uri="{9D8B030D-6E8A-4147-A177-3AD203B41FA5}">
                      <a16:colId xmlns:a16="http://schemas.microsoft.com/office/drawing/2014/main" val="467165512"/>
                    </a:ext>
                  </a:extLst>
                </a:gridCol>
                <a:gridCol w="889000">
                  <a:extLst>
                    <a:ext uri="{9D8B030D-6E8A-4147-A177-3AD203B41FA5}">
                      <a16:colId xmlns:a16="http://schemas.microsoft.com/office/drawing/2014/main" val="1368001776"/>
                    </a:ext>
                  </a:extLst>
                </a:gridCol>
                <a:gridCol w="927100">
                  <a:extLst>
                    <a:ext uri="{9D8B030D-6E8A-4147-A177-3AD203B41FA5}">
                      <a16:colId xmlns:a16="http://schemas.microsoft.com/office/drawing/2014/main" val="462376088"/>
                    </a:ext>
                  </a:extLst>
                </a:gridCol>
                <a:gridCol w="1016000">
                  <a:extLst>
                    <a:ext uri="{9D8B030D-6E8A-4147-A177-3AD203B41FA5}">
                      <a16:colId xmlns:a16="http://schemas.microsoft.com/office/drawing/2014/main" val="4202729198"/>
                    </a:ext>
                  </a:extLst>
                </a:gridCol>
                <a:gridCol w="1117600">
                  <a:extLst>
                    <a:ext uri="{9D8B030D-6E8A-4147-A177-3AD203B41FA5}">
                      <a16:colId xmlns:a16="http://schemas.microsoft.com/office/drawing/2014/main" val="797118373"/>
                    </a:ext>
                  </a:extLst>
                </a:gridCol>
                <a:gridCol w="863600">
                  <a:extLst>
                    <a:ext uri="{9D8B030D-6E8A-4147-A177-3AD203B41FA5}">
                      <a16:colId xmlns:a16="http://schemas.microsoft.com/office/drawing/2014/main" val="2228629291"/>
                    </a:ext>
                  </a:extLst>
                </a:gridCol>
              </a:tblGrid>
              <a:tr h="333254">
                <a:tc gridSpan="10">
                  <a:txBody>
                    <a:bodyPr/>
                    <a:lstStyle/>
                    <a:p>
                      <a:pPr algn="l"/>
                      <a:r>
                        <a:rPr lang="de-DE" sz="1200" b="1" dirty="0">
                          <a:solidFill>
                            <a:schemeClr val="accent4">
                              <a:lumMod val="10000"/>
                            </a:schemeClr>
                          </a:solidFill>
                        </a:rPr>
                        <a:t>Tabelle 1 Evidenz zu kardiovaskulärer Sicherheit und Vorteil antidiabetischer Substanzen aus randomisierten, </a:t>
                      </a:r>
                      <a:r>
                        <a:rPr lang="de-DE" sz="1200" b="1" dirty="0" err="1">
                          <a:solidFill>
                            <a:schemeClr val="accent4">
                              <a:lumMod val="10000"/>
                            </a:schemeClr>
                          </a:solidFill>
                        </a:rPr>
                        <a:t>placebo</a:t>
                      </a:r>
                      <a:r>
                        <a:rPr lang="de-DE" sz="1200" b="1" dirty="0">
                          <a:solidFill>
                            <a:schemeClr val="accent4">
                              <a:lumMod val="10000"/>
                            </a:schemeClr>
                          </a:solidFill>
                        </a:rPr>
                        <a:t>-kontrollierten Studien bei </a:t>
                      </a:r>
                      <a:r>
                        <a:rPr lang="de-DE" sz="1200" b="1" dirty="0" err="1">
                          <a:solidFill>
                            <a:schemeClr val="accent4">
                              <a:lumMod val="10000"/>
                            </a:schemeClr>
                          </a:solidFill>
                        </a:rPr>
                        <a:t>PatientInnen</a:t>
                      </a:r>
                      <a:r>
                        <a:rPr lang="de-DE" sz="1200" b="1" dirty="0">
                          <a:solidFill>
                            <a:schemeClr val="accent4">
                              <a:lumMod val="10000"/>
                            </a:schemeClr>
                          </a:solidFill>
                        </a:rPr>
                        <a:t> mit T2DM</a:t>
                      </a:r>
                      <a:endParaRPr lang="de-AT" sz="1200" b="1" dirty="0">
                        <a:solidFill>
                          <a:schemeClr val="accent4">
                            <a:lumMod val="10000"/>
                          </a:schemeClr>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de-AT"/>
                    </a:p>
                  </a:txBody>
                  <a:tcPr/>
                </a:tc>
                <a:tc hMerge="1">
                  <a:txBody>
                    <a:bodyPr/>
                    <a:lstStyle/>
                    <a:p>
                      <a:pPr algn="ctr"/>
                      <a:endParaRPr lang="de-AT" sz="8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FFFFFF"/>
                    </a:solidFill>
                  </a:tcPr>
                </a:tc>
                <a:tc hMerge="1">
                  <a:txBody>
                    <a:bodyPr/>
                    <a:lstStyle/>
                    <a:p>
                      <a:endParaRPr lang="en-GB"/>
                    </a:p>
                  </a:txBody>
                  <a:tcPr/>
                </a:tc>
                <a:tc hMerge="1">
                  <a:txBody>
                    <a:bodyPr/>
                    <a:lstStyle/>
                    <a:p>
                      <a:pPr algn="ctr"/>
                      <a:endParaRPr lang="de-AT" sz="9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bg1"/>
                    </a:solidFill>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extLst>
                  <a:ext uri="{0D108BD9-81ED-4DB2-BD59-A6C34878D82A}">
                    <a16:rowId xmlns:a16="http://schemas.microsoft.com/office/drawing/2014/main" val="3794449767"/>
                  </a:ext>
                </a:extLst>
              </a:tr>
              <a:tr h="375067">
                <a:tc grid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r"/>
                      <a:r>
                        <a:rPr lang="de-AT" sz="900" b="1" dirty="0">
                          <a:solidFill>
                            <a:schemeClr val="accent4">
                              <a:lumMod val="10000"/>
                            </a:schemeClr>
                          </a:solidFill>
                        </a:rPr>
                        <a:t>Studienname, Substanz, primärer Endpunkt (CVOT)</a:t>
                      </a: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FFFFFF"/>
                    </a:solidFill>
                  </a:tcPr>
                </a:tc>
                <a:tc hMerge="1">
                  <a:txBody>
                    <a:bodyPr/>
                    <a:lstStyle/>
                    <a:p>
                      <a:pPr algn="r"/>
                      <a:endParaRPr lang="de-AT" sz="900" b="1"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endParaRPr lang="de-AT" sz="800" dirty="0">
                        <a:solidFill>
                          <a:schemeClr val="accent4">
                            <a:lumMod val="10000"/>
                          </a:schemeClr>
                        </a:solidFill>
                      </a:endParaRP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FFFFFF"/>
                    </a:solidFill>
                  </a:tcPr>
                </a:tc>
                <a:tc>
                  <a:txBody>
                    <a:bodyPr/>
                    <a:lstStyle/>
                    <a:p>
                      <a:pPr algn="ctr"/>
                      <a:endParaRPr lang="de-AT" sz="900" dirty="0">
                        <a:solidFill>
                          <a:schemeClr val="accent4">
                            <a:lumMod val="10000"/>
                          </a:schemeClr>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de-AT" sz="900" b="1" dirty="0">
                          <a:solidFill>
                            <a:schemeClr val="accent4">
                              <a:lumMod val="10000"/>
                            </a:schemeClr>
                          </a:solidFill>
                        </a:rPr>
                        <a:t>sekundärer Endpunkt </a:t>
                      </a:r>
                      <a:r>
                        <a:rPr lang="de-AT" sz="900" b="1" baseline="30000" dirty="0">
                          <a:solidFill>
                            <a:schemeClr val="accent4">
                              <a:lumMod val="10000"/>
                            </a:schemeClr>
                          </a:solidFill>
                        </a:rPr>
                        <a:t>a</a:t>
                      </a:r>
                      <a:endParaRPr lang="de-AT" sz="900" baseline="30000" dirty="0">
                        <a:solidFill>
                          <a:schemeClr val="accent4">
                            <a:lumMod val="10000"/>
                          </a:schemeClr>
                        </a:solidFill>
                      </a:endParaRP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chemeClr val="bg1">
                        <a:lumMod val="75000"/>
                      </a:schemeClr>
                    </a:solidFill>
                  </a:tcPr>
                </a:tc>
                <a:tc hMerge="1">
                  <a:txBody>
                    <a:bodyPr/>
                    <a:lstStyle/>
                    <a:p>
                      <a:pPr algn="ctr"/>
                      <a:endParaRPr lang="de-AT" sz="800" dirty="0">
                        <a:solidFill>
                          <a:schemeClr val="accent4">
                            <a:lumMod val="10000"/>
                          </a:schemeClr>
                        </a:solidFill>
                      </a:endParaRPr>
                    </a:p>
                  </a:txBody>
                  <a:tcPr>
                    <a:solidFill>
                      <a:schemeClr val="tx1">
                        <a:lumMod val="65000"/>
                      </a:schemeClr>
                    </a:solidFill>
                  </a:tcPr>
                </a:tc>
                <a:tc hMerge="1">
                  <a:txBody>
                    <a:bodyPr/>
                    <a:lstStyle/>
                    <a:p>
                      <a:pPr algn="ctr"/>
                      <a:endParaRPr lang="de-AT" sz="800" dirty="0">
                        <a:solidFill>
                          <a:schemeClr val="accent4">
                            <a:lumMod val="10000"/>
                          </a:schemeClr>
                        </a:solidFill>
                      </a:endParaRPr>
                    </a:p>
                  </a:txBody>
                  <a:tcPr>
                    <a:solidFill>
                      <a:schemeClr val="tx1">
                        <a:lumMod val="65000"/>
                      </a:schemeClr>
                    </a:solidFill>
                  </a:tcPr>
                </a:tc>
                <a:tc hMerge="1">
                  <a:txBody>
                    <a:bodyPr/>
                    <a:lstStyle/>
                    <a:p>
                      <a:pPr algn="ctr"/>
                      <a:endParaRPr lang="de-AT" sz="800" dirty="0">
                        <a:solidFill>
                          <a:schemeClr val="accent4">
                            <a:lumMod val="10000"/>
                          </a:schemeClr>
                        </a:solidFill>
                      </a:endParaRPr>
                    </a:p>
                  </a:txBody>
                  <a:tcPr>
                    <a:solidFill>
                      <a:schemeClr val="tx1">
                        <a:lumMod val="65000"/>
                      </a:schemeClr>
                    </a:solidFill>
                  </a:tcPr>
                </a:tc>
                <a:tc hMerge="1">
                  <a:txBody>
                    <a:bodyPr/>
                    <a:lstStyle/>
                    <a:p>
                      <a:pPr algn="ctr"/>
                      <a:endParaRPr lang="de-AT" sz="800" dirty="0">
                        <a:solidFill>
                          <a:schemeClr val="accent4">
                            <a:lumMod val="10000"/>
                          </a:schemeClr>
                        </a:solidFill>
                      </a:endParaRPr>
                    </a:p>
                  </a:txBody>
                  <a:tcPr>
                    <a:solidFill>
                      <a:schemeClr val="tx1">
                        <a:lumMod val="65000"/>
                      </a:schemeClr>
                    </a:solidFill>
                  </a:tcPr>
                </a:tc>
                <a:tc hMerge="1">
                  <a:txBody>
                    <a:bodyPr/>
                    <a:lstStyle/>
                    <a:p>
                      <a:pPr algn="ctr"/>
                      <a:endParaRPr lang="de-AT" sz="800" dirty="0">
                        <a:solidFill>
                          <a:schemeClr val="accent4">
                            <a:lumMod val="10000"/>
                          </a:schemeClr>
                        </a:solidFill>
                      </a:endParaRPr>
                    </a:p>
                  </a:txBody>
                  <a:tcPr>
                    <a:solidFill>
                      <a:schemeClr val="tx1">
                        <a:lumMod val="65000"/>
                      </a:schemeClr>
                    </a:solidFill>
                  </a:tcPr>
                </a:tc>
                <a:extLst>
                  <a:ext uri="{0D108BD9-81ED-4DB2-BD59-A6C34878D82A}">
                    <a16:rowId xmlns:a16="http://schemas.microsoft.com/office/drawing/2014/main" val="2609594568"/>
                  </a:ext>
                </a:extLst>
              </a:tr>
              <a:tr h="36576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b="1" dirty="0">
                        <a:solidFill>
                          <a:schemeClr val="tx1"/>
                        </a:solidFill>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a:solidFill>
                            <a:schemeClr val="accent4">
                              <a:lumMod val="10000"/>
                            </a:schemeClr>
                          </a:solidFill>
                        </a:rPr>
                        <a:t>Prim. Endpunkt</a:t>
                      </a:r>
                      <a:endParaRPr lang="de-AT" sz="800" dirty="0">
                        <a:solidFill>
                          <a:schemeClr val="accent4">
                            <a:lumMod val="10000"/>
                          </a:schemeClr>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solidFill>
                          <a:schemeClr val="accent4">
                            <a:lumMod val="10000"/>
                          </a:schemeClr>
                        </a:solidFill>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b="1" dirty="0">
                          <a:solidFill>
                            <a:schemeClr val="tx1"/>
                          </a:solidFill>
                        </a:rPr>
                        <a:t>MACE</a:t>
                      </a:r>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a:solidFill>
                            <a:schemeClr val="tx1"/>
                          </a:solidFill>
                        </a:rPr>
                        <a:t>Gesamt-</a:t>
                      </a:r>
                    </a:p>
                    <a:p>
                      <a:pPr algn="ctr"/>
                      <a:r>
                        <a:rPr lang="de-AT" sz="800" b="1" dirty="0">
                          <a:solidFill>
                            <a:schemeClr val="tx1"/>
                          </a:solidFill>
                        </a:rPr>
                        <a:t>Mortalität</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a:solidFill>
                            <a:schemeClr val="tx1"/>
                          </a:solidFill>
                        </a:rPr>
                        <a:t>CV-</a:t>
                      </a:r>
                      <a:br>
                        <a:rPr lang="de-AT" sz="800" b="1" dirty="0">
                          <a:solidFill>
                            <a:schemeClr val="tx1"/>
                          </a:solidFill>
                        </a:rPr>
                      </a:br>
                      <a:r>
                        <a:rPr lang="de-AT" sz="800" b="1" dirty="0">
                          <a:solidFill>
                            <a:schemeClr val="tx1"/>
                          </a:solidFill>
                        </a:rPr>
                        <a:t>Mortalität</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a:solidFill>
                            <a:schemeClr val="tx1"/>
                          </a:solidFill>
                        </a:rPr>
                        <a:t>Myokard-</a:t>
                      </a:r>
                    </a:p>
                    <a:p>
                      <a:pPr algn="ctr"/>
                      <a:r>
                        <a:rPr lang="de-AT" sz="800" b="1" dirty="0">
                          <a:solidFill>
                            <a:schemeClr val="tx1"/>
                          </a:solidFill>
                        </a:rPr>
                        <a:t>Infarkt</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a:solidFill>
                            <a:schemeClr val="tx1"/>
                          </a:solidFill>
                        </a:rPr>
                        <a:t>Insult</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err="1">
                          <a:solidFill>
                            <a:schemeClr val="tx1"/>
                          </a:solidFill>
                        </a:rPr>
                        <a:t>Hosp</a:t>
                      </a:r>
                      <a:r>
                        <a:rPr lang="de-AT" sz="800" b="1" dirty="0">
                          <a:solidFill>
                            <a:schemeClr val="tx1"/>
                          </a:solidFill>
                        </a:rPr>
                        <a:t>. </a:t>
                      </a:r>
                      <a:r>
                        <a:rPr lang="de-AT" sz="800" b="1">
                          <a:solidFill>
                            <a:schemeClr val="tx1"/>
                          </a:solidFill>
                        </a:rPr>
                        <a:t>wg. </a:t>
                      </a:r>
                      <a:r>
                        <a:rPr lang="de-AT" sz="800" b="1" dirty="0">
                          <a:solidFill>
                            <a:schemeClr val="tx1"/>
                          </a:solidFill>
                        </a:rPr>
                        <a:t>Herz-</a:t>
                      </a:r>
                    </a:p>
                    <a:p>
                      <a:pPr algn="ctr"/>
                      <a:r>
                        <a:rPr lang="de-AT" sz="800" b="1" dirty="0" err="1">
                          <a:solidFill>
                            <a:schemeClr val="tx1"/>
                          </a:solidFill>
                        </a:rPr>
                        <a:t>insuffizienz</a:t>
                      </a:r>
                      <a:endParaRPr lang="de-AT" sz="800" b="1" dirty="0">
                        <a:solidFill>
                          <a:schemeClr val="tx1"/>
                        </a:solidFill>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65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b="1" dirty="0">
                          <a:solidFill>
                            <a:schemeClr val="tx1"/>
                          </a:solidFill>
                        </a:rPr>
                        <a:t>Renale </a:t>
                      </a:r>
                      <a:r>
                        <a:rPr lang="de-AT" sz="800" b="1" dirty="0" err="1">
                          <a:solidFill>
                            <a:schemeClr val="tx1"/>
                          </a:solidFill>
                        </a:rPr>
                        <a:t>Endpunkte</a:t>
                      </a:r>
                      <a:r>
                        <a:rPr lang="de-AT" sz="800" b="1" baseline="30000" dirty="0" err="1">
                          <a:solidFill>
                            <a:schemeClr val="tx1"/>
                          </a:solidFill>
                        </a:rPr>
                        <a:t>b</a:t>
                      </a:r>
                      <a:endParaRPr lang="de-AT" sz="800" b="1" baseline="30000" dirty="0">
                        <a:solidFill>
                          <a:schemeClr val="tx1"/>
                        </a:solidFill>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65000"/>
                      </a:srgbClr>
                    </a:solidFill>
                  </a:tcPr>
                </a:tc>
                <a:extLst>
                  <a:ext uri="{0D108BD9-81ED-4DB2-BD59-A6C34878D82A}">
                    <a16:rowId xmlns:a16="http://schemas.microsoft.com/office/drawing/2014/main" val="1741787681"/>
                  </a:ext>
                </a:extLst>
              </a:tr>
              <a:tr h="2693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SAVOR TIMI, </a:t>
                      </a:r>
                      <a:r>
                        <a:rPr lang="de-AT" sz="800" b="1" dirty="0" err="1">
                          <a:solidFill>
                            <a:schemeClr val="accent4">
                              <a:lumMod val="10000"/>
                            </a:schemeClr>
                          </a:solidFill>
                        </a:rPr>
                        <a:t>Saxagliptin</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 (3-MACE)</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extLst>
                  <a:ext uri="{0D108BD9-81ED-4DB2-BD59-A6C34878D82A}">
                    <a16:rowId xmlns:a16="http://schemas.microsoft.com/office/drawing/2014/main" val="1291620612"/>
                  </a:ext>
                </a:extLst>
              </a:tr>
              <a:tr h="252549">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EXAMINE; </a:t>
                      </a:r>
                      <a:r>
                        <a:rPr lang="de-AT" sz="800" b="1" dirty="0" err="1">
                          <a:solidFill>
                            <a:schemeClr val="accent4">
                              <a:lumMod val="10000"/>
                            </a:schemeClr>
                          </a:solidFill>
                        </a:rPr>
                        <a:t>Alogliptin</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a:t>= (3-MACE)</a:t>
                      </a:r>
                      <a:endParaRPr lang="de-AT" sz="800" dirty="0"/>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extLst>
                  <a:ext uri="{0D108BD9-81ED-4DB2-BD59-A6C34878D82A}">
                    <a16:rowId xmlns:a16="http://schemas.microsoft.com/office/drawing/2014/main" val="3029546155"/>
                  </a:ext>
                </a:extLst>
              </a:tr>
              <a:tr h="2525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TECOS, </a:t>
                      </a:r>
                      <a:r>
                        <a:rPr lang="de-AT" sz="800" b="1" dirty="0" err="1">
                          <a:solidFill>
                            <a:schemeClr val="accent4">
                              <a:lumMod val="10000"/>
                            </a:schemeClr>
                          </a:solidFill>
                        </a:rPr>
                        <a:t>Sitagliptin</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 (4-MACE) </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extLst>
                  <a:ext uri="{0D108BD9-81ED-4DB2-BD59-A6C34878D82A}">
                    <a16:rowId xmlns:a16="http://schemas.microsoft.com/office/drawing/2014/main" val="1673385761"/>
                  </a:ext>
                </a:extLst>
              </a:tr>
              <a:tr h="243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CARMELINA, </a:t>
                      </a:r>
                      <a:r>
                        <a:rPr lang="de-AT" sz="800" b="1" dirty="0" err="1">
                          <a:solidFill>
                            <a:schemeClr val="accent4">
                              <a:lumMod val="10000"/>
                            </a:schemeClr>
                          </a:solidFill>
                        </a:rPr>
                        <a:t>Linagliptin</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a:t>= (3-MACE)</a:t>
                      </a:r>
                      <a:endParaRPr lang="de-AT" sz="800" dirty="0"/>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extLst>
                  <a:ext uri="{0D108BD9-81ED-4DB2-BD59-A6C34878D82A}">
                    <a16:rowId xmlns:a16="http://schemas.microsoft.com/office/drawing/2014/main" val="2552960848"/>
                  </a:ext>
                </a:extLst>
              </a:tr>
              <a:tr h="243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ELIXA, </a:t>
                      </a:r>
                      <a:r>
                        <a:rPr lang="de-AT" sz="800" b="1" dirty="0" err="1">
                          <a:solidFill>
                            <a:schemeClr val="accent4">
                              <a:lumMod val="10000"/>
                            </a:schemeClr>
                          </a:solidFill>
                        </a:rPr>
                        <a:t>Lixisenatid</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 (4-MACE)</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err="1"/>
                        <a:t>n.b</a:t>
                      </a: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extLst>
                  <a:ext uri="{0D108BD9-81ED-4DB2-BD59-A6C34878D82A}">
                    <a16:rowId xmlns:a16="http://schemas.microsoft.com/office/drawing/2014/main" val="1540688183"/>
                  </a:ext>
                </a:extLst>
              </a:tr>
              <a:tr h="27867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EXCSEL, </a:t>
                      </a:r>
                      <a:r>
                        <a:rPr lang="de-AT" sz="800" b="1" dirty="0" err="1">
                          <a:solidFill>
                            <a:schemeClr val="accent4">
                              <a:lumMod val="10000"/>
                            </a:schemeClr>
                          </a:solidFill>
                        </a:rPr>
                        <a:t>Exenatid</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 (3-MACE)</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err="1"/>
                        <a:t>n.b</a:t>
                      </a: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extLst>
                  <a:ext uri="{0D108BD9-81ED-4DB2-BD59-A6C34878D82A}">
                    <a16:rowId xmlns:a16="http://schemas.microsoft.com/office/drawing/2014/main" val="46137747"/>
                  </a:ext>
                </a:extLst>
              </a:tr>
              <a:tr h="261774">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LEADER, </a:t>
                      </a:r>
                      <a:r>
                        <a:rPr lang="de-AT" sz="800" b="1" dirty="0" err="1">
                          <a:solidFill>
                            <a:schemeClr val="accent4">
                              <a:lumMod val="10000"/>
                            </a:schemeClr>
                          </a:solidFill>
                        </a:rPr>
                        <a:t>Liraglutid</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a:t>↓ (3-MACE)</a:t>
                      </a:r>
                      <a:endParaRPr lang="de-AT" sz="800" dirty="0"/>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25680947"/>
                  </a:ext>
                </a:extLst>
              </a:tr>
              <a:tr h="286866">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SUSTAIN-6, </a:t>
                      </a:r>
                      <a:r>
                        <a:rPr lang="de-AT" sz="800" b="1" dirty="0" err="1">
                          <a:solidFill>
                            <a:schemeClr val="accent4">
                              <a:lumMod val="10000"/>
                            </a:schemeClr>
                          </a:solidFill>
                        </a:rPr>
                        <a:t>Semaglutid</a:t>
                      </a:r>
                      <a:r>
                        <a:rPr lang="de-AT" sz="800" b="1" dirty="0">
                          <a:solidFill>
                            <a:schemeClr val="accent4">
                              <a:lumMod val="10000"/>
                            </a:schemeClr>
                          </a:solidFill>
                        </a:rPr>
                        <a:t> </a:t>
                      </a:r>
                      <a:r>
                        <a:rPr lang="de-AT" sz="800" b="1" dirty="0" err="1">
                          <a:solidFill>
                            <a:schemeClr val="accent4">
                              <a:lumMod val="10000"/>
                            </a:schemeClr>
                          </a:solidFill>
                        </a:rPr>
                        <a:t>s.c</a:t>
                      </a:r>
                      <a:r>
                        <a:rPr lang="de-AT" sz="800" b="1" dirty="0">
                          <a:solidFill>
                            <a:schemeClr val="accent4">
                              <a:lumMod val="10000"/>
                            </a:schemeClr>
                          </a:solidFill>
                        </a:rPr>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 (3-MACE)</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197270803"/>
                  </a:ext>
                </a:extLst>
              </a:tr>
              <a:tr h="296091">
                <a:tc>
                  <a:txBody>
                    <a:bodyPr/>
                    <a:lstStyle/>
                    <a:p>
                      <a:r>
                        <a:rPr lang="de-AT" sz="800" b="1" kern="1200" dirty="0">
                          <a:solidFill>
                            <a:schemeClr val="accent4">
                              <a:lumMod val="10000"/>
                            </a:schemeClr>
                          </a:solidFill>
                          <a:latin typeface="Arial"/>
                          <a:ea typeface="+mn-ea"/>
                          <a:cs typeface="+mn-cs"/>
                        </a:rPr>
                        <a:t>REWIND, </a:t>
                      </a:r>
                      <a:r>
                        <a:rPr lang="de-AT" sz="800" b="1" kern="1200" dirty="0" err="1">
                          <a:solidFill>
                            <a:schemeClr val="accent4">
                              <a:lumMod val="10000"/>
                            </a:schemeClr>
                          </a:solidFill>
                          <a:latin typeface="Arial"/>
                          <a:ea typeface="+mn-ea"/>
                          <a:cs typeface="+mn-cs"/>
                        </a:rPr>
                        <a:t>Dulaglutid</a:t>
                      </a:r>
                      <a:endParaRPr lang="de-AT" sz="800" b="1" kern="1200" dirty="0">
                        <a:solidFill>
                          <a:schemeClr val="accent4">
                            <a:lumMod val="10000"/>
                          </a:schemeClr>
                        </a:solidFill>
                        <a:latin typeface="Arial"/>
                        <a:ea typeface="+mn-ea"/>
                        <a:cs typeface="+mn-cs"/>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 (3-MACE)</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endParaRPr lang="de-AT" sz="800"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525286443"/>
                  </a:ext>
                </a:extLst>
              </a:tr>
              <a:tr h="296091">
                <a:tc>
                  <a:txBody>
                    <a:bodyPr/>
                    <a:lstStyle/>
                    <a:p>
                      <a:r>
                        <a:rPr lang="de-AT" sz="800" b="1" kern="1200" dirty="0">
                          <a:solidFill>
                            <a:schemeClr val="accent4">
                              <a:lumMod val="10000"/>
                            </a:schemeClr>
                          </a:solidFill>
                          <a:latin typeface="Arial"/>
                          <a:ea typeface="+mn-ea"/>
                          <a:cs typeface="+mn-cs"/>
                        </a:rPr>
                        <a:t>PIONEER-6, </a:t>
                      </a:r>
                      <a:r>
                        <a:rPr lang="de-AT" sz="800" b="1" kern="1200" dirty="0" err="1">
                          <a:solidFill>
                            <a:schemeClr val="accent4">
                              <a:lumMod val="10000"/>
                            </a:schemeClr>
                          </a:solidFill>
                          <a:latin typeface="Arial"/>
                          <a:ea typeface="+mn-ea"/>
                          <a:cs typeface="+mn-cs"/>
                        </a:rPr>
                        <a:t>Semaglutid</a:t>
                      </a:r>
                      <a:r>
                        <a:rPr lang="de-AT" sz="800" b="1" kern="1200" dirty="0">
                          <a:solidFill>
                            <a:schemeClr val="accent4">
                              <a:lumMod val="10000"/>
                            </a:schemeClr>
                          </a:solidFill>
                          <a:latin typeface="Arial"/>
                          <a:ea typeface="+mn-ea"/>
                          <a:cs typeface="+mn-cs"/>
                        </a:rPr>
                        <a:t> oral</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 (3-MACE)</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de-AT" sz="800"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err="1"/>
                        <a:t>n.b</a:t>
                      </a: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45873941"/>
                  </a:ext>
                </a:extLst>
              </a:tr>
              <a:tr h="29609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EMPA-REG-OUTCOME, Empagliflozin</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a:t>↓ (3-MACE)</a:t>
                      </a:r>
                      <a:endParaRPr lang="de-AT" sz="800" dirty="0"/>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396965991"/>
                  </a:ext>
                </a:extLst>
              </a:tr>
              <a:tr h="252549">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CANVAS, </a:t>
                      </a:r>
                      <a:r>
                        <a:rPr lang="de-AT" sz="800" b="1" dirty="0" err="1">
                          <a:solidFill>
                            <a:schemeClr val="accent4">
                              <a:lumMod val="10000"/>
                            </a:schemeClr>
                          </a:solidFill>
                        </a:rPr>
                        <a:t>Canagliflozin</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a:t>↓ (3-MACE)</a:t>
                      </a:r>
                      <a:endParaRPr lang="de-AT" sz="800" dirty="0"/>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AT" sz="800" dirty="0"/>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368642220"/>
                  </a:ext>
                </a:extLst>
              </a:tr>
              <a:tr h="2702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DECLARE, </a:t>
                      </a:r>
                      <a:r>
                        <a:rPr lang="de-AT" sz="800" b="1" dirty="0" err="1">
                          <a:solidFill>
                            <a:schemeClr val="accent4">
                              <a:lumMod val="10000"/>
                            </a:schemeClr>
                          </a:solidFill>
                        </a:rPr>
                        <a:t>Dapagliflozin</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 (</a:t>
                      </a:r>
                      <a:r>
                        <a:rPr lang="en-US" sz="800" dirty="0" err="1"/>
                        <a:t>kardiovaskulärer</a:t>
                      </a:r>
                      <a:r>
                        <a:rPr lang="en-US" sz="800" dirty="0"/>
                        <a:t> Tod und HHI)</a:t>
                      </a:r>
                      <a:endParaRPr lang="de-AT" sz="800" dirty="0"/>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918935429"/>
                  </a:ext>
                </a:extLst>
              </a:tr>
              <a:tr h="2719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sz="800" b="1" kern="1200" noProof="0" dirty="0">
                          <a:solidFill>
                            <a:schemeClr val="accent4">
                              <a:lumMod val="10000"/>
                            </a:schemeClr>
                          </a:solidFill>
                          <a:latin typeface="Arial"/>
                          <a:ea typeface="+mn-ea"/>
                          <a:cs typeface="+mn-cs"/>
                        </a:rPr>
                        <a:t>VERTIS-CV, </a:t>
                      </a:r>
                      <a:r>
                        <a:rPr lang="de-AT" sz="800" b="1" kern="1200" noProof="0" dirty="0" err="1">
                          <a:solidFill>
                            <a:schemeClr val="accent4">
                              <a:lumMod val="10000"/>
                            </a:schemeClr>
                          </a:solidFill>
                          <a:latin typeface="Arial"/>
                          <a:ea typeface="+mn-ea"/>
                          <a:cs typeface="+mn-cs"/>
                        </a:rPr>
                        <a:t>Ertugliflozin</a:t>
                      </a:r>
                      <a:endParaRPr lang="de-AT" sz="800" b="1" kern="1200" noProof="0" dirty="0">
                        <a:solidFill>
                          <a:schemeClr val="accent4">
                            <a:lumMod val="10000"/>
                          </a:schemeClr>
                        </a:solidFill>
                        <a:latin typeface="Arial"/>
                        <a:ea typeface="+mn-ea"/>
                        <a:cs typeface="+mn-cs"/>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 (3-MACE)</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AT" sz="800" b="0" i="0" u="none" strike="noStrike" kern="1200" cap="none" spc="0" normalizeH="0" baseline="0" noProof="0" dirty="0">
                        <a:ln>
                          <a:noFill/>
                        </a:ln>
                        <a:solidFill>
                          <a:srgbClr val="003366"/>
                        </a:solidFill>
                        <a:effectLst/>
                        <a:uLnTx/>
                        <a:uFillTx/>
                        <a:latin typeface="+mn-lt"/>
                        <a:ea typeface="+mn-ea"/>
                        <a:cs typeface="+mn-cs"/>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083501274"/>
                  </a:ext>
                </a:extLst>
              </a:tr>
              <a:tr h="27195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sz="800" b="1" kern="1200" noProof="0" dirty="0">
                          <a:solidFill>
                            <a:schemeClr val="accent4">
                              <a:lumMod val="10000"/>
                            </a:schemeClr>
                          </a:solidFill>
                          <a:latin typeface="Arial"/>
                          <a:ea typeface="+mn-ea"/>
                          <a:cs typeface="+mn-cs"/>
                        </a:rPr>
                        <a:t>UKPDS, </a:t>
                      </a:r>
                      <a:r>
                        <a:rPr lang="de-AT" sz="800" b="1" kern="1200" noProof="0" dirty="0" err="1">
                          <a:solidFill>
                            <a:schemeClr val="accent4">
                              <a:lumMod val="10000"/>
                            </a:schemeClr>
                          </a:solidFill>
                          <a:latin typeface="Arial"/>
                          <a:ea typeface="+mn-ea"/>
                          <a:cs typeface="+mn-cs"/>
                        </a:rPr>
                        <a:t>Metformin</a:t>
                      </a:r>
                      <a:r>
                        <a:rPr lang="de-AT" sz="800" b="1" kern="1200" noProof="0" dirty="0">
                          <a:solidFill>
                            <a:schemeClr val="accent4">
                              <a:lumMod val="10000"/>
                            </a:schemeClr>
                          </a:solidFill>
                          <a:latin typeface="Arial"/>
                          <a:ea typeface="+mn-ea"/>
                          <a:cs typeface="+mn-cs"/>
                        </a:rPr>
                        <a:t> Studie; Follow Up</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 (</a:t>
                      </a:r>
                      <a:r>
                        <a:rPr lang="de-AT" sz="800" dirty="0" err="1"/>
                        <a:t>komb</a:t>
                      </a:r>
                      <a:r>
                        <a:rPr lang="de-AT" sz="800" dirty="0"/>
                        <a:t>. Endpunkt)</a:t>
                      </a:r>
                      <a:r>
                        <a:rPr lang="de-AT" sz="800" baseline="30000" dirty="0"/>
                        <a:t>c</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AT" sz="800" b="0" i="0" u="none" strike="noStrike" kern="1200" cap="none" spc="0" normalizeH="0" baseline="0" noProof="0" dirty="0">
                        <a:ln>
                          <a:noFill/>
                        </a:ln>
                        <a:solidFill>
                          <a:srgbClr val="003366"/>
                        </a:solidFill>
                        <a:effectLst/>
                        <a:uLnTx/>
                        <a:uFillTx/>
                        <a:latin typeface="+mn-lt"/>
                        <a:ea typeface="+mn-ea"/>
                        <a:cs typeface="+mn-cs"/>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err="1"/>
                        <a:t>n.b</a:t>
                      </a: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800" b="0" i="0" u="none" strike="noStrike" kern="1200" cap="none" spc="0" normalizeH="0" baseline="0" noProof="0" dirty="0">
                          <a:ln>
                            <a:noFill/>
                          </a:ln>
                          <a:solidFill>
                            <a:srgbClr val="003366"/>
                          </a:solidFill>
                          <a:effectLst/>
                          <a:uLnTx/>
                          <a:uFillTx/>
                          <a:latin typeface="+mn-lt"/>
                          <a:ea typeface="+mn-ea"/>
                          <a:cs typeface="+mn-cs"/>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800" b="0" i="0" u="none" strike="noStrike" kern="1200" cap="none" spc="0" normalizeH="0" baseline="0" noProof="0" dirty="0">
                          <a:ln>
                            <a:noFill/>
                          </a:ln>
                          <a:solidFill>
                            <a:srgbClr val="003366"/>
                          </a:solidFill>
                          <a:effectLst/>
                          <a:uLnTx/>
                          <a:uFillTx/>
                          <a:latin typeface="+mn-lt"/>
                          <a:ea typeface="+mn-ea"/>
                          <a:cs typeface="+mn-cs"/>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744070054"/>
                  </a:ext>
                </a:extLst>
              </a:tr>
              <a:tr h="19594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PROACTIVE, </a:t>
                      </a:r>
                      <a:r>
                        <a:rPr lang="de-AT" sz="800" b="1" dirty="0" err="1">
                          <a:solidFill>
                            <a:schemeClr val="accent4">
                              <a:lumMod val="10000"/>
                            </a:schemeClr>
                          </a:solidFill>
                        </a:rPr>
                        <a:t>Pioglitazon</a:t>
                      </a:r>
                      <a:endParaRPr lang="de-AT" sz="800" b="1" dirty="0">
                        <a:solidFill>
                          <a:schemeClr val="accent4">
                            <a:lumMod val="10000"/>
                          </a:schemeClr>
                        </a:solidFill>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 (</a:t>
                      </a:r>
                      <a:r>
                        <a:rPr lang="de-AT" sz="800" dirty="0" err="1"/>
                        <a:t>komb</a:t>
                      </a:r>
                      <a:r>
                        <a:rPr lang="de-AT" sz="800" dirty="0"/>
                        <a:t>. Endpunkt)</a:t>
                      </a:r>
                      <a:r>
                        <a:rPr lang="de-AT" sz="800" baseline="30000" dirty="0"/>
                        <a:t>d</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106262029"/>
                  </a:ext>
                </a:extLst>
              </a:tr>
              <a:tr h="248194">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ORIGIN, </a:t>
                      </a:r>
                      <a:r>
                        <a:rPr lang="de-AT" sz="800" b="1" dirty="0" err="1">
                          <a:solidFill>
                            <a:schemeClr val="accent4">
                              <a:lumMod val="10000"/>
                            </a:schemeClr>
                          </a:solidFill>
                        </a:rPr>
                        <a:t>Glargin</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chemeClr val="bg1">
                        <a:lumMod val="85000"/>
                      </a:schemeClr>
                    </a:solidFill>
                  </a:tcPr>
                </a:tc>
                <a:tc>
                  <a:txBody>
                    <a:bodyPr/>
                    <a:lstStyle/>
                    <a:p>
                      <a:pPr algn="ctr"/>
                      <a:r>
                        <a:rPr lang="de-AT" sz="800"/>
                        <a:t>=  (3-MACE)</a:t>
                      </a:r>
                      <a:endParaRPr lang="de-AT" sz="800" dirty="0"/>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solidFill>
                  </a:tcPr>
                </a:tc>
                <a:tc>
                  <a:txBody>
                    <a:bodyPr/>
                    <a:lstStyle/>
                    <a:p>
                      <a:pPr algn="ct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ADADA"/>
                    </a:solidFill>
                  </a:tcPr>
                </a:tc>
                <a:extLst>
                  <a:ext uri="{0D108BD9-81ED-4DB2-BD59-A6C34878D82A}">
                    <a16:rowId xmlns:a16="http://schemas.microsoft.com/office/drawing/2014/main" val="1285115217"/>
                  </a:ext>
                </a:extLst>
              </a:tr>
              <a:tr h="29609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de-AT" sz="800" b="1" dirty="0">
                          <a:solidFill>
                            <a:schemeClr val="accent4">
                              <a:lumMod val="10000"/>
                            </a:schemeClr>
                          </a:solidFill>
                        </a:rPr>
                        <a:t>DEVOTE, </a:t>
                      </a:r>
                      <a:r>
                        <a:rPr lang="de-AT" sz="800" b="1" dirty="0" err="1">
                          <a:solidFill>
                            <a:schemeClr val="accent4">
                              <a:lumMod val="10000"/>
                            </a:schemeClr>
                          </a:solidFill>
                        </a:rPr>
                        <a:t>Degludec</a:t>
                      </a:r>
                      <a:endParaRPr lang="de-AT" sz="800" b="1" dirty="0">
                        <a:solidFill>
                          <a:schemeClr val="accent4">
                            <a:lumMod val="10000"/>
                          </a:schemeClr>
                        </a:solidFill>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de-AT" sz="800" dirty="0"/>
                        <a:t>= (3-MACE)</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de-AT" sz="800" dirty="0"/>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de-AT" sz="800" dirty="0"/>
                        <a:t>=</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de-AT" sz="800" dirty="0"/>
                        <a:t>=</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DADA"/>
                    </a:solidFill>
                  </a:tcPr>
                </a:tc>
                <a:extLst>
                  <a:ext uri="{0D108BD9-81ED-4DB2-BD59-A6C34878D82A}">
                    <a16:rowId xmlns:a16="http://schemas.microsoft.com/office/drawing/2014/main" val="3583619333"/>
                  </a:ext>
                </a:extLst>
              </a:tr>
            </a:tbl>
          </a:graphicData>
        </a:graphic>
      </p:graphicFrame>
      <p:sp>
        <p:nvSpPr>
          <p:cNvPr id="2" name="TextBox 1">
            <a:extLst>
              <a:ext uri="{FF2B5EF4-FFF2-40B4-BE49-F238E27FC236}">
                <a16:creationId xmlns:a16="http://schemas.microsoft.com/office/drawing/2014/main" id="{C20D1801-42AF-3B42-98ED-EF85F7C89728}"/>
              </a:ext>
            </a:extLst>
          </p:cNvPr>
          <p:cNvSpPr txBox="1"/>
          <p:nvPr/>
        </p:nvSpPr>
        <p:spPr>
          <a:xfrm>
            <a:off x="745067" y="6163733"/>
            <a:ext cx="10921999" cy="707886"/>
          </a:xfrm>
          <a:prstGeom prst="rect">
            <a:avLst/>
          </a:prstGeom>
          <a:noFill/>
        </p:spPr>
        <p:txBody>
          <a:bodyPr wrap="square" rtlCol="0">
            <a:spAutoFit/>
          </a:bodyPr>
          <a:lstStyle/>
          <a:p>
            <a:r>
              <a:rPr lang="en-US" sz="800" baseline="30000" dirty="0"/>
              <a:t>a </a:t>
            </a:r>
            <a:r>
              <a:rPr lang="en-US" sz="800" dirty="0" err="1"/>
              <a:t>hypothesengenerierend</a:t>
            </a:r>
            <a:r>
              <a:rPr lang="en-US" sz="800" dirty="0"/>
              <a:t>; </a:t>
            </a:r>
            <a:r>
              <a:rPr lang="en-US" sz="800" baseline="30000" dirty="0" err="1"/>
              <a:t>b</a:t>
            </a:r>
            <a:r>
              <a:rPr lang="en-US" sz="800" dirty="0" err="1"/>
              <a:t>wie</a:t>
            </a:r>
            <a:r>
              <a:rPr lang="en-US" sz="800" dirty="0"/>
              <a:t> in der </a:t>
            </a:r>
            <a:r>
              <a:rPr lang="en-US" sz="800" dirty="0" err="1"/>
              <a:t>Hauptpublikation</a:t>
            </a:r>
            <a:r>
              <a:rPr lang="en-US" sz="800" dirty="0"/>
              <a:t> </a:t>
            </a:r>
            <a:r>
              <a:rPr lang="en-US" sz="800" dirty="0" err="1"/>
              <a:t>definiert</a:t>
            </a:r>
            <a:endParaRPr lang="en-US" sz="800" dirty="0"/>
          </a:p>
          <a:p>
            <a:r>
              <a:rPr lang="en-US" sz="800" baseline="30000" dirty="0"/>
              <a:t>c</a:t>
            </a:r>
            <a:r>
              <a:rPr lang="en-US" sz="800" dirty="0"/>
              <a:t> </a:t>
            </a:r>
            <a:r>
              <a:rPr lang="en-US" sz="800" dirty="0" err="1"/>
              <a:t>jegliche</a:t>
            </a:r>
            <a:r>
              <a:rPr lang="en-US" sz="800" dirty="0"/>
              <a:t> Diabetes-</a:t>
            </a:r>
            <a:r>
              <a:rPr lang="en-US" sz="800" dirty="0" err="1"/>
              <a:t>bezogene</a:t>
            </a:r>
            <a:r>
              <a:rPr lang="en-US" sz="800" dirty="0"/>
              <a:t> </a:t>
            </a:r>
            <a:r>
              <a:rPr lang="en-US" sz="800" dirty="0" err="1"/>
              <a:t>klinische</a:t>
            </a:r>
            <a:r>
              <a:rPr lang="en-US" sz="800" dirty="0"/>
              <a:t> </a:t>
            </a:r>
            <a:r>
              <a:rPr lang="en-US" sz="800" dirty="0" err="1"/>
              <a:t>Endpunkte</a:t>
            </a:r>
            <a:r>
              <a:rPr lang="en-US" sz="800" dirty="0"/>
              <a:t>, Diabetes-</a:t>
            </a:r>
            <a:r>
              <a:rPr lang="en-US" sz="800" dirty="0" err="1"/>
              <a:t>bezogener</a:t>
            </a:r>
            <a:r>
              <a:rPr lang="en-US" sz="800" dirty="0"/>
              <a:t> Tod, </a:t>
            </a:r>
            <a:r>
              <a:rPr lang="en-US" sz="800" dirty="0" err="1"/>
              <a:t>Gesamtmortaltität</a:t>
            </a:r>
            <a:r>
              <a:rPr lang="en-US" sz="800" dirty="0"/>
              <a:t>; </a:t>
            </a:r>
            <a:r>
              <a:rPr lang="en-US" sz="800" baseline="30000" dirty="0"/>
              <a:t>d</a:t>
            </a:r>
            <a:r>
              <a:rPr lang="en-US" sz="800" dirty="0"/>
              <a:t> </a:t>
            </a:r>
            <a:r>
              <a:rPr lang="en-US" sz="800" dirty="0" err="1"/>
              <a:t>Kombinierter</a:t>
            </a:r>
            <a:r>
              <a:rPr lang="en-US" sz="800" dirty="0"/>
              <a:t> </a:t>
            </a:r>
            <a:r>
              <a:rPr lang="en-US" sz="800" dirty="0" err="1"/>
              <a:t>Endpunkt</a:t>
            </a:r>
            <a:r>
              <a:rPr lang="en-US" sz="800" dirty="0"/>
              <a:t> </a:t>
            </a:r>
            <a:r>
              <a:rPr lang="en-US" sz="800" dirty="0" err="1"/>
              <a:t>aus</a:t>
            </a:r>
            <a:r>
              <a:rPr lang="en-US" sz="800" dirty="0"/>
              <a:t> </a:t>
            </a:r>
            <a:r>
              <a:rPr lang="en-US" sz="800" dirty="0" err="1"/>
              <a:t>Gesamtmortalität</a:t>
            </a:r>
            <a:r>
              <a:rPr lang="en-US" sz="800" dirty="0"/>
              <a:t>, </a:t>
            </a:r>
            <a:r>
              <a:rPr lang="en-US" sz="800" dirty="0" err="1"/>
              <a:t>nicht-tödlichem</a:t>
            </a:r>
            <a:r>
              <a:rPr lang="en-US" sz="800" dirty="0"/>
              <a:t> </a:t>
            </a:r>
            <a:r>
              <a:rPr lang="en-US" sz="800" dirty="0" err="1"/>
              <a:t>Herzinfarkt</a:t>
            </a:r>
            <a:r>
              <a:rPr lang="en-US" sz="800" dirty="0"/>
              <a:t>, (</a:t>
            </a:r>
            <a:r>
              <a:rPr lang="en-US" sz="800" dirty="0" err="1"/>
              <a:t>einschließlich</a:t>
            </a:r>
            <a:r>
              <a:rPr lang="en-US" sz="800" dirty="0"/>
              <a:t> </a:t>
            </a:r>
            <a:r>
              <a:rPr lang="en-US" sz="800" dirty="0" err="1"/>
              <a:t>stummer</a:t>
            </a:r>
            <a:r>
              <a:rPr lang="en-US" sz="800" dirty="0"/>
              <a:t> </a:t>
            </a:r>
            <a:r>
              <a:rPr lang="en-US" sz="800" dirty="0" err="1"/>
              <a:t>Infarkte</a:t>
            </a:r>
            <a:r>
              <a:rPr lang="en-US" sz="800" dirty="0"/>
              <a:t>), </a:t>
            </a:r>
            <a:r>
              <a:rPr lang="en-US" sz="800" dirty="0" err="1"/>
              <a:t>nicht-tödlichem</a:t>
            </a:r>
            <a:r>
              <a:rPr lang="en-US" sz="800" dirty="0"/>
              <a:t> </a:t>
            </a:r>
            <a:r>
              <a:rPr lang="en-US" sz="800" dirty="0" err="1"/>
              <a:t>Schlaganfall</a:t>
            </a:r>
            <a:r>
              <a:rPr lang="en-US" sz="800" dirty="0"/>
              <a:t>, </a:t>
            </a:r>
            <a:r>
              <a:rPr lang="en-US" sz="800" dirty="0" err="1"/>
              <a:t>akutes</a:t>
            </a:r>
            <a:r>
              <a:rPr lang="en-US" sz="800" dirty="0"/>
              <a:t> </a:t>
            </a:r>
            <a:r>
              <a:rPr lang="en-US" sz="800" dirty="0" err="1"/>
              <a:t>Koronarsyndrom</a:t>
            </a:r>
            <a:r>
              <a:rPr lang="en-US" sz="800" dirty="0"/>
              <a:t>, </a:t>
            </a:r>
            <a:r>
              <a:rPr lang="en-US" sz="800" dirty="0" err="1"/>
              <a:t>endovaskuläre</a:t>
            </a:r>
            <a:r>
              <a:rPr lang="en-US" sz="800" dirty="0"/>
              <a:t> </a:t>
            </a:r>
            <a:r>
              <a:rPr lang="en-US" sz="800" dirty="0" err="1"/>
              <a:t>oder</a:t>
            </a:r>
            <a:r>
              <a:rPr lang="en-US" sz="800" dirty="0"/>
              <a:t> </a:t>
            </a:r>
            <a:r>
              <a:rPr lang="en-US" sz="800" dirty="0" err="1"/>
              <a:t>chirurgische</a:t>
            </a:r>
            <a:r>
              <a:rPr lang="en-US" sz="800" dirty="0"/>
              <a:t> Intervention der </a:t>
            </a:r>
            <a:r>
              <a:rPr lang="en-US" sz="800" dirty="0" err="1"/>
              <a:t>Koronarien</a:t>
            </a:r>
            <a:r>
              <a:rPr lang="en-US" sz="800" dirty="0"/>
              <a:t> </a:t>
            </a:r>
            <a:r>
              <a:rPr lang="en-US" sz="800" dirty="0" err="1"/>
              <a:t>oder</a:t>
            </a:r>
            <a:r>
              <a:rPr lang="en-US" sz="800" dirty="0"/>
              <a:t> </a:t>
            </a:r>
            <a:r>
              <a:rPr lang="en-US" sz="800" dirty="0" err="1"/>
              <a:t>Beinarterien</a:t>
            </a:r>
            <a:r>
              <a:rPr lang="en-US" sz="800" dirty="0"/>
              <a:t>, Amputation </a:t>
            </a:r>
            <a:r>
              <a:rPr lang="en-US" sz="800" dirty="0" err="1"/>
              <a:t>über</a:t>
            </a:r>
            <a:r>
              <a:rPr lang="en-US" sz="800" dirty="0"/>
              <a:t> </a:t>
            </a:r>
            <a:r>
              <a:rPr lang="en-US" sz="800" dirty="0" err="1"/>
              <a:t>dem</a:t>
            </a:r>
            <a:r>
              <a:rPr lang="en-US" sz="800" dirty="0"/>
              <a:t> </a:t>
            </a:r>
            <a:r>
              <a:rPr lang="en-US" sz="800" dirty="0" err="1"/>
              <a:t>Knöchel</a:t>
            </a:r>
            <a:endParaRPr lang="en-US" sz="800" dirty="0"/>
          </a:p>
          <a:p>
            <a:r>
              <a:rPr lang="en-GB" sz="800" dirty="0" err="1"/>
              <a:t>n.b.</a:t>
            </a:r>
            <a:r>
              <a:rPr lang="en-GB" sz="800" dirty="0"/>
              <a:t> </a:t>
            </a:r>
            <a:r>
              <a:rPr lang="en-GB" sz="800" dirty="0" err="1"/>
              <a:t>nicht</a:t>
            </a:r>
            <a:r>
              <a:rPr lang="en-GB" sz="800" dirty="0"/>
              <a:t> </a:t>
            </a:r>
            <a:r>
              <a:rPr lang="en-GB" sz="800" dirty="0" err="1"/>
              <a:t>berichtet</a:t>
            </a:r>
            <a:endParaRPr lang="en-GB" sz="800" dirty="0"/>
          </a:p>
          <a:p>
            <a:r>
              <a:rPr lang="en-GB" sz="800" dirty="0"/>
              <a:t>CVOT cardiovascular outcome trial</a:t>
            </a:r>
            <a:endParaRPr lang="en-US" sz="800" dirty="0"/>
          </a:p>
        </p:txBody>
      </p:sp>
      <p:sp>
        <p:nvSpPr>
          <p:cNvPr id="5" name="TextBox 4">
            <a:extLst>
              <a:ext uri="{FF2B5EF4-FFF2-40B4-BE49-F238E27FC236}">
                <a16:creationId xmlns:a16="http://schemas.microsoft.com/office/drawing/2014/main" id="{5F9759E6-631D-ED49-B903-A8C93CB5C75E}"/>
              </a:ext>
            </a:extLst>
          </p:cNvPr>
          <p:cNvSpPr txBox="1"/>
          <p:nvPr/>
        </p:nvSpPr>
        <p:spPr>
          <a:xfrm>
            <a:off x="9794726" y="6517676"/>
            <a:ext cx="1798569" cy="276999"/>
          </a:xfrm>
          <a:prstGeom prst="rect">
            <a:avLst/>
          </a:prstGeom>
          <a:noFill/>
        </p:spPr>
        <p:txBody>
          <a:bodyPr wrap="none" rtlCol="0">
            <a:spAutoFit/>
          </a:bodyPr>
          <a:lstStyle/>
          <a:p>
            <a:r>
              <a:rPr lang="en-GB" sz="1200" dirty="0"/>
              <a:t>Version 1.1, 03.02.2021</a:t>
            </a:r>
          </a:p>
        </p:txBody>
      </p:sp>
    </p:spTree>
    <p:extLst>
      <p:ext uri="{BB962C8B-B14F-4D97-AF65-F5344CB8AC3E}">
        <p14:creationId xmlns:p14="http://schemas.microsoft.com/office/powerpoint/2010/main" val="4136784028"/>
      </p:ext>
    </p:extLst>
  </p:cSld>
  <p:clrMapOvr>
    <a:masterClrMapping/>
  </p:clrMapOvr>
</p:sld>
</file>

<file path=ppt/theme/theme1.xml><?xml version="1.0" encoding="utf-8"?>
<a:theme xmlns:a="http://schemas.openxmlformats.org/drawingml/2006/main" name="3_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Keyword xmlns="f92ec548-c5d1-4f40-b754-cf9c33bb80a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0ADE1DBA7BB31F47B47CDCF03A23D083" ma:contentTypeVersion="2" ma:contentTypeDescription="Ein neues Dokument erstellen." ma:contentTypeScope="" ma:versionID="902bf1c5299abf02b14ad2c7780aa871">
  <xsd:schema xmlns:xsd="http://www.w3.org/2001/XMLSchema" xmlns:xs="http://www.w3.org/2001/XMLSchema" xmlns:p="http://schemas.microsoft.com/office/2006/metadata/properties" xmlns:ns1="http://schemas.microsoft.com/sharepoint/v3" xmlns:ns2="f92ec548-c5d1-4f40-b754-cf9c33bb80ac" targetNamespace="http://schemas.microsoft.com/office/2006/metadata/properties" ma:root="true" ma:fieldsID="78d0caf2e9ef69ce59832a1e286d239c" ns1:_="" ns2:_="">
    <xsd:import namespace="http://schemas.microsoft.com/sharepoint/v3"/>
    <xsd:import namespace="f92ec548-c5d1-4f40-b754-cf9c33bb80ac"/>
    <xsd:element name="properties">
      <xsd:complexType>
        <xsd:sequence>
          <xsd:element name="documentManagement">
            <xsd:complexType>
              <xsd:all>
                <xsd:element ref="ns1:PublishingStartDate" minOccurs="0"/>
                <xsd:element ref="ns1:PublishingExpirationDate" minOccurs="0"/>
                <xsd:element ref="ns2:SharedWithUsers" minOccurs="0"/>
                <xsd:element ref="ns2:Keywo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hidden="true"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92ec548-c5d1-4f40-b754-cf9c33bb80ac" elementFormDefault="qualified">
    <xsd:import namespace="http://schemas.microsoft.com/office/2006/documentManagement/types"/>
    <xsd:import namespace="http://schemas.microsoft.com/office/infopath/2007/PartnerControls"/>
    <xsd:element name="SharedWithUsers" ma:index="10"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Keyword" ma:index="11" nillable="true" ma:displayName="Keyword" ma:internalName="Keyword">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E2CA94-C441-4CB1-B8B2-5BC6D1A3C5B7}">
  <ds:schemaRefs>
    <ds:schemaRef ds:uri="http://schemas.microsoft.com/sharepoint/v3/contenttype/forms"/>
  </ds:schemaRefs>
</ds:datastoreItem>
</file>

<file path=customXml/itemProps2.xml><?xml version="1.0" encoding="utf-8"?>
<ds:datastoreItem xmlns:ds="http://schemas.openxmlformats.org/officeDocument/2006/customXml" ds:itemID="{C14DCE18-3A4C-4A6A-A298-D9DF88065D0C}">
  <ds:schemaRefs>
    <ds:schemaRef ds:uri="http://www.w3.org/XML/1998/namespace"/>
    <ds:schemaRef ds:uri="http://purl.org/dc/dcmitype/"/>
    <ds:schemaRef ds:uri="http://purl.org/dc/terms/"/>
    <ds:schemaRef ds:uri="http://purl.org/dc/elements/1.1/"/>
    <ds:schemaRef ds:uri="http://schemas.microsoft.com/office/2006/documentManagement/types"/>
    <ds:schemaRef ds:uri="http://schemas.microsoft.com/office/infopath/2007/PartnerControls"/>
    <ds:schemaRef ds:uri="f92ec548-c5d1-4f40-b754-cf9c33bb80ac"/>
    <ds:schemaRef ds:uri="http://schemas.microsoft.com/office/2006/metadata/propertie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A52B0A6F-BB45-4BB9-877D-62611E6B74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92ec548-c5d1-4f40-b754-cf9c33bb80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1316</TotalTime>
  <Words>1581</Words>
  <Application>Microsoft Macintosh PowerPoint</Application>
  <PresentationFormat>Widescreen</PresentationFormat>
  <Paragraphs>414</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3_Facette</vt:lpstr>
      <vt:lpstr>Antihyperglykämische Therapie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Gollner, Sylvia</dc:creator>
  <cp:lastModifiedBy>Microsoft Office User</cp:lastModifiedBy>
  <cp:revision>111</cp:revision>
  <dcterms:created xsi:type="dcterms:W3CDTF">2019-09-27T07:15:26Z</dcterms:created>
  <dcterms:modified xsi:type="dcterms:W3CDTF">2021-02-03T15:13:42Z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0x0101000ADE1DBA7BB31F47B47CDCF03A23D083</vt:lpwstr>
  </property>
</Properties>
</file>